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87" r:id="rId3"/>
    <p:sldId id="388" r:id="rId4"/>
    <p:sldId id="389" r:id="rId5"/>
    <p:sldId id="407" r:id="rId6"/>
    <p:sldId id="469" r:id="rId7"/>
    <p:sldId id="489" r:id="rId8"/>
    <p:sldId id="486" r:id="rId9"/>
    <p:sldId id="482" r:id="rId10"/>
    <p:sldId id="490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F565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09" autoAdjust="0"/>
    <p:restoredTop sz="94660"/>
  </p:normalViewPr>
  <p:slideViewPr>
    <p:cSldViewPr snapToGrid="0">
      <p:cViewPr varScale="1">
        <p:scale>
          <a:sx n="72" d="100"/>
          <a:sy n="72" d="100"/>
        </p:scale>
        <p:origin x="62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720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628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942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2563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9922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308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283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7065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6576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8026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173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145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9.xml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705802" y="519115"/>
            <a:ext cx="816806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</a:t>
            </a:r>
            <a:r>
              <a:rPr lang="en-US" sz="3200" dirty="0" smtClean="0">
                <a:cs typeface="Arial" panose="020B0604020202020204" pitchFamily="34" charset="0"/>
              </a:rPr>
              <a:t>BAB 6 </a:t>
            </a:r>
            <a:r>
              <a:rPr lang="en-US" sz="3200" dirty="0" err="1" smtClean="0">
                <a:cs typeface="Arial" panose="020B0604020202020204" pitchFamily="34" charset="0"/>
              </a:rPr>
              <a:t>Kapribaden</a:t>
            </a:r>
            <a:r>
              <a:rPr lang="en-US" sz="3200" dirty="0" smtClean="0"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cs typeface="Arial" panose="020B0604020202020204" pitchFamily="34" charset="0"/>
              </a:rPr>
              <a:t>Jawa</a:t>
            </a:r>
            <a:endParaRPr lang="en-US" sz="3200" dirty="0"/>
          </a:p>
          <a:p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8897295-FE54-0AEE-AB79-3573DFFCAA8C}"/>
              </a:ext>
            </a:extLst>
          </p:cNvPr>
          <p:cNvSpPr/>
          <p:nvPr/>
        </p:nvSpPr>
        <p:spPr>
          <a:xfrm>
            <a:off x="8264083" y="5745707"/>
            <a:ext cx="242057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1200" dirty="0" err="1" smtClean="0">
                <a:latin typeface="Calibri" pitchFamily="34" charset="0"/>
                <a:cs typeface="Calibri" pitchFamily="34" charset="0"/>
                <a:sym typeface="Arial" pitchFamily="34" charset="0"/>
              </a:rPr>
              <a:t>sumber</a:t>
            </a:r>
            <a:r>
              <a:rPr lang="en-US" sz="1200" dirty="0" smtClean="0">
                <a:latin typeface="Calibri" pitchFamily="34" charset="0"/>
                <a:cs typeface="Calibri" pitchFamily="34" charset="0"/>
                <a:sym typeface="Arial" pitchFamily="34" charset="0"/>
              </a:rPr>
              <a:t>: shuttestock.com</a:t>
            </a:r>
            <a:endParaRPr lang="en-US" sz="1200" dirty="0">
              <a:latin typeface="Calibri" pitchFamily="34" charset="0"/>
              <a:cs typeface="Calibri" pitchFamily="34" charset="0"/>
              <a:sym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2486" y="1596333"/>
            <a:ext cx="6224061" cy="4149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180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32796" y="559604"/>
            <a:ext cx="2379897" cy="6454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chemeClr val="tx1"/>
                </a:solidFill>
              </a:rPr>
              <a:t>Aksara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Rekan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"/>
          <a:stretch/>
        </p:blipFill>
        <p:spPr>
          <a:xfrm>
            <a:off x="2712693" y="1118865"/>
            <a:ext cx="5885397" cy="5061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70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6FEE153B-6BDE-4898-E115-CECE7A7D8DEE}"/>
              </a:ext>
            </a:extLst>
          </p:cNvPr>
          <p:cNvGrpSpPr/>
          <p:nvPr/>
        </p:nvGrpSpPr>
        <p:grpSpPr>
          <a:xfrm>
            <a:off x="280816" y="2414370"/>
            <a:ext cx="11018519" cy="1226772"/>
            <a:chOff x="0" y="1847850"/>
            <a:chExt cx="3769359" cy="920079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67F69885-469D-CDB3-1F2B-3EF4A584598A}"/>
                </a:ext>
              </a:extLst>
            </p:cNvPr>
            <p:cNvSpPr/>
            <p:nvPr/>
          </p:nvSpPr>
          <p:spPr>
            <a:xfrm>
              <a:off x="114886" y="2190751"/>
              <a:ext cx="3654473" cy="5771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423143" indent="-423143" algn="just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Membaca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teks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paragraf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aksara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Jawa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yang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tersurat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tersirat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marL="423143" indent="-423143" algn="just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Menulis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teks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paragraf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aksara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Jawa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sesuai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kaidah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penulisane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aksara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Jawa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.</a:t>
              </a:r>
              <a:endParaRPr lang="id-ID" sz="1867" dirty="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7FF821C-D3F7-5AEA-DB3A-2F6E74FA2260}"/>
                </a:ext>
              </a:extLst>
            </p:cNvPr>
            <p:cNvSpPr/>
            <p:nvPr/>
          </p:nvSpPr>
          <p:spPr>
            <a:xfrm>
              <a:off x="0" y="1847850"/>
              <a:ext cx="3769359" cy="3429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68897295-FE54-0AEE-AB79-3573DFFCAA8C}"/>
              </a:ext>
            </a:extLst>
          </p:cNvPr>
          <p:cNvSpPr/>
          <p:nvPr/>
        </p:nvSpPr>
        <p:spPr>
          <a:xfrm>
            <a:off x="280816" y="2453143"/>
            <a:ext cx="2352054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en-US" sz="1867" b="1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Tujuan</a:t>
            </a:r>
            <a:r>
              <a:rPr lang="en-US" sz="1867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 </a:t>
            </a:r>
            <a:r>
              <a:rPr lang="en-US" sz="1867" b="1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pembelajaran</a:t>
            </a:r>
            <a:r>
              <a:rPr lang="en-US" sz="1867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: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168A93E-86B8-3FAA-87A5-3BD7439D8094}"/>
              </a:ext>
            </a:extLst>
          </p:cNvPr>
          <p:cNvGrpSpPr/>
          <p:nvPr/>
        </p:nvGrpSpPr>
        <p:grpSpPr>
          <a:xfrm>
            <a:off x="645982" y="858404"/>
            <a:ext cx="1212868" cy="1228567"/>
            <a:chOff x="4340143" y="1954100"/>
            <a:chExt cx="1428751" cy="1447246"/>
          </a:xfrm>
        </p:grpSpPr>
        <p:pic>
          <p:nvPicPr>
            <p:cNvPr id="17" name="Picture 2" descr="E:\ELISA\ERLANGGA LISA\2017\TEMPLATE PPT\SMP Penjaskes Orkes (K13N)\untuk BAB penjas.png">
              <a:extLst>
                <a:ext uri="{FF2B5EF4-FFF2-40B4-BE49-F238E27FC236}">
                  <a16:creationId xmlns:a16="http://schemas.microsoft.com/office/drawing/2014/main" id="{B1DD3B43-9CE8-0C73-D077-161334680A6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0143" y="1954100"/>
              <a:ext cx="1428751" cy="144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AAA3EBF4-01C9-6C86-52CC-5B370053982A}"/>
                </a:ext>
              </a:extLst>
            </p:cNvPr>
            <p:cNvSpPr/>
            <p:nvPr/>
          </p:nvSpPr>
          <p:spPr>
            <a:xfrm>
              <a:off x="4505453" y="2200668"/>
              <a:ext cx="1068128" cy="9789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BAB </a:t>
              </a:r>
            </a:p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6</a:t>
              </a: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01D14513-D95B-4F3F-2655-8207EA961F7E}"/>
              </a:ext>
            </a:extLst>
          </p:cNvPr>
          <p:cNvSpPr txBox="1"/>
          <p:nvPr/>
        </p:nvSpPr>
        <p:spPr>
          <a:xfrm>
            <a:off x="1833381" y="1376707"/>
            <a:ext cx="5527746" cy="780797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285568" tIns="142783" rIns="285568" bIns="142783" rtlCol="0">
            <a:spAutoFit/>
          </a:bodyPr>
          <a:lstStyle/>
          <a:p>
            <a:r>
              <a:rPr lang="en-US" sz="3200" b="1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Kapribaden</a:t>
            </a:r>
            <a:r>
              <a:rPr lang="en-US" sz="3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Jawa</a:t>
            </a:r>
            <a:endParaRPr lang="en-US" sz="32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2589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FCEABBF4-5BB8-AEE1-E03D-5EA5284D3407}"/>
              </a:ext>
            </a:extLst>
          </p:cNvPr>
          <p:cNvGrpSpPr/>
          <p:nvPr/>
        </p:nvGrpSpPr>
        <p:grpSpPr>
          <a:xfrm>
            <a:off x="609600" y="889000"/>
            <a:ext cx="10714616" cy="3886080"/>
            <a:chOff x="0" y="1847850"/>
            <a:chExt cx="4038600" cy="2914559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2552547-371E-D0BB-3BFD-9FFA8F4A29B7}"/>
                </a:ext>
              </a:extLst>
            </p:cNvPr>
            <p:cNvSpPr/>
            <p:nvPr/>
          </p:nvSpPr>
          <p:spPr>
            <a:xfrm>
              <a:off x="0" y="2507562"/>
              <a:ext cx="3923713" cy="22548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0" hangingPunct="0">
                <a:spcBef>
                  <a:spcPts val="800"/>
                </a:spcBef>
              </a:pPr>
              <a:r>
                <a:rPr lang="en-US" sz="1867" b="1" dirty="0" err="1" smtClean="0">
                  <a:latin typeface="Calibri" pitchFamily="34" charset="0"/>
                  <a:cs typeface="Calibri" pitchFamily="34" charset="0"/>
                </a:rPr>
                <a:t>Bernalar</a:t>
              </a:r>
              <a:r>
                <a:rPr lang="en-US" sz="1867" b="1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b="1" dirty="0" err="1" smtClean="0">
                  <a:latin typeface="Calibri" pitchFamily="34" charset="0"/>
                  <a:cs typeface="Calibri" pitchFamily="34" charset="0"/>
                </a:rPr>
                <a:t>kritis</a:t>
              </a:r>
              <a:r>
                <a:rPr lang="en-US" sz="1867" b="1" dirty="0" smtClean="0">
                  <a:latin typeface="Calibri" pitchFamily="34" charset="0"/>
                  <a:cs typeface="Calibri" pitchFamily="34" charset="0"/>
                </a:rPr>
                <a:t>:</a:t>
              </a:r>
              <a:endParaRPr lang="en-US" sz="1867" b="1" dirty="0">
                <a:latin typeface="Calibri" pitchFamily="34" charset="0"/>
                <a:cs typeface="Calibri" pitchFamily="34" charset="0"/>
              </a:endParaRPr>
            </a:p>
            <a:p>
              <a:pPr marL="342900" indent="-342900" algn="just" eaLnBrk="0" hangingPunct="0">
                <a:spcBef>
                  <a:spcPts val="800"/>
                </a:spcBef>
                <a:buFont typeface="Arial" panose="020B0604020202020204" pitchFamily="34" charset="0"/>
                <a:buChar char="•"/>
              </a:pP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Memperoleh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memproses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informasi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gagasan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pada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teks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berhuruf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Jawa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yang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berkaitan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dengan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lingkungan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algn="just" eaLnBrk="0" hangingPunct="0">
                <a:spcBef>
                  <a:spcPts val="800"/>
                </a:spcBef>
              </a:pPr>
              <a:r>
                <a:rPr lang="en-US" sz="1867" b="1" dirty="0" err="1" smtClean="0">
                  <a:latin typeface="Calibri" pitchFamily="34" charset="0"/>
                  <a:cs typeface="Calibri" pitchFamily="34" charset="0"/>
                </a:rPr>
                <a:t>Gotong</a:t>
              </a:r>
              <a:r>
                <a:rPr lang="en-US" sz="1867" b="1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b="1" dirty="0" err="1" smtClean="0">
                  <a:latin typeface="Calibri" pitchFamily="34" charset="0"/>
                  <a:cs typeface="Calibri" pitchFamily="34" charset="0"/>
                </a:rPr>
                <a:t>mandiri</a:t>
              </a:r>
              <a:r>
                <a:rPr lang="en-US" sz="1867" b="1" dirty="0" smtClean="0">
                  <a:latin typeface="Calibri" pitchFamily="34" charset="0"/>
                  <a:cs typeface="Calibri" pitchFamily="34" charset="0"/>
                </a:rPr>
                <a:t>:</a:t>
              </a:r>
              <a:endParaRPr lang="en-US" sz="1867" b="1" dirty="0">
                <a:latin typeface="Calibri" pitchFamily="34" charset="0"/>
                <a:cs typeface="Calibri" pitchFamily="34" charset="0"/>
              </a:endParaRPr>
            </a:p>
            <a:p>
              <a:pPr marL="342900" indent="-342900" algn="just" eaLnBrk="0" hangingPunct="0">
                <a:spcBef>
                  <a:spcPts val="800"/>
                </a:spcBef>
                <a:buFont typeface="Arial" panose="020B0604020202020204" pitchFamily="34" charset="0"/>
                <a:buChar char="•"/>
              </a:pP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Kolaborasi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pada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praproyek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membuat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video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wawancara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yang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berkaitan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dengan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lingkungan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algn="just" eaLnBrk="0" hangingPunct="0">
                <a:spcBef>
                  <a:spcPts val="800"/>
                </a:spcBef>
              </a:pPr>
              <a:r>
                <a:rPr lang="en-US" sz="1867" b="1" dirty="0" err="1" smtClean="0">
                  <a:latin typeface="Calibri" pitchFamily="34" charset="0"/>
                  <a:cs typeface="Calibri" pitchFamily="34" charset="0"/>
                </a:rPr>
                <a:t>Mandiri</a:t>
              </a:r>
              <a:r>
                <a:rPr lang="en-US" sz="1867" b="1" dirty="0" smtClean="0">
                  <a:latin typeface="Calibri" pitchFamily="34" charset="0"/>
                  <a:cs typeface="Calibri" pitchFamily="34" charset="0"/>
                </a:rPr>
                <a:t>:</a:t>
              </a:r>
              <a:endParaRPr lang="en-US" sz="1867" b="1" dirty="0">
                <a:latin typeface="Calibri" pitchFamily="34" charset="0"/>
                <a:cs typeface="Calibri" pitchFamily="34" charset="0"/>
              </a:endParaRPr>
            </a:p>
            <a:p>
              <a:pPr marL="342900" indent="-342900" algn="just" eaLnBrk="0" hangingPunct="0">
                <a:spcBef>
                  <a:spcPts val="800"/>
                </a:spcBef>
                <a:buFont typeface="Arial" panose="020B0604020202020204" pitchFamily="34" charset="0"/>
                <a:buChar char="•"/>
              </a:pP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Pemahaman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diri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dengan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melakukan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refleksi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terkait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pemahaman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terhadap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lingkungan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algn="just" eaLnBrk="0" hangingPunct="0">
                <a:spcBef>
                  <a:spcPts val="800"/>
                </a:spcBef>
              </a:pPr>
              <a:endParaRPr lang="en-US" sz="1867" b="1" dirty="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286B400-5A89-38C7-0E0E-E7D55F339586}"/>
                </a:ext>
              </a:extLst>
            </p:cNvPr>
            <p:cNvSpPr/>
            <p:nvPr/>
          </p:nvSpPr>
          <p:spPr>
            <a:xfrm>
              <a:off x="0" y="1847850"/>
              <a:ext cx="4038600" cy="3429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2791322E-DF5B-DE52-3130-4B9C8AEF8AD6}"/>
              </a:ext>
            </a:extLst>
          </p:cNvPr>
          <p:cNvSpPr/>
          <p:nvPr/>
        </p:nvSpPr>
        <p:spPr>
          <a:xfrm>
            <a:off x="867784" y="894795"/>
            <a:ext cx="4536035" cy="420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id-ID" sz="2133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Profil Pelajar Pancasila</a:t>
            </a:r>
            <a:r>
              <a:rPr lang="en-US" sz="2133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916668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ounded Rectangle 1">
            <a:hlinkClick r:id="rId3" action="ppaction://hlinksldjump"/>
          </p:cNvPr>
          <p:cNvSpPr/>
          <p:nvPr/>
        </p:nvSpPr>
        <p:spPr>
          <a:xfrm>
            <a:off x="1455309" y="1990763"/>
            <a:ext cx="6424667" cy="528034"/>
          </a:xfrm>
          <a:prstGeom prst="roundRect">
            <a:avLst/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tx1"/>
                </a:solidFill>
              </a:rPr>
              <a:t>A. </a:t>
            </a:r>
            <a:r>
              <a:rPr lang="en-US" sz="2400" dirty="0" err="1">
                <a:solidFill>
                  <a:schemeClr val="tx1"/>
                </a:solidFill>
              </a:rPr>
              <a:t>N</a:t>
            </a:r>
            <a:r>
              <a:rPr lang="en-US" sz="2400" dirty="0" err="1" smtClean="0">
                <a:solidFill>
                  <a:schemeClr val="tx1"/>
                </a:solidFill>
              </a:rPr>
              <a:t>yemak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Karangan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Aksara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Jawa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5" name="Rounded Rectangle 24">
            <a:hlinkClick r:id="rId4" action="ppaction://hlinksldjump"/>
          </p:cNvPr>
          <p:cNvSpPr/>
          <p:nvPr/>
        </p:nvSpPr>
        <p:spPr>
          <a:xfrm>
            <a:off x="1455309" y="2881365"/>
            <a:ext cx="6424667" cy="528034"/>
          </a:xfrm>
          <a:prstGeom prst="roundRect">
            <a:avLst/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tx1"/>
                </a:solidFill>
              </a:rPr>
              <a:t>B. </a:t>
            </a:r>
            <a:r>
              <a:rPr lang="en-US" sz="2400" dirty="0" err="1" smtClean="0">
                <a:solidFill>
                  <a:schemeClr val="tx1"/>
                </a:solidFill>
              </a:rPr>
              <a:t>Maca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Paragrap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Aksara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Jawa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30" name="Rounded Rectangle 29">
            <a:hlinkClick r:id="" action="ppaction://noaction"/>
          </p:cNvPr>
          <p:cNvSpPr/>
          <p:nvPr/>
        </p:nvSpPr>
        <p:spPr>
          <a:xfrm>
            <a:off x="1455309" y="3771967"/>
            <a:ext cx="6424667" cy="528034"/>
          </a:xfrm>
          <a:prstGeom prst="roundRect">
            <a:avLst/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</a:rPr>
              <a:t>C</a:t>
            </a:r>
            <a:r>
              <a:rPr lang="en-US" sz="2400" dirty="0" smtClean="0">
                <a:solidFill>
                  <a:schemeClr val="tx1"/>
                </a:solidFill>
              </a:rPr>
              <a:t>. </a:t>
            </a:r>
            <a:r>
              <a:rPr lang="en-US" sz="2400" dirty="0" err="1" smtClean="0">
                <a:solidFill>
                  <a:schemeClr val="tx1"/>
                </a:solidFill>
              </a:rPr>
              <a:t>Micara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Aksara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Jawa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31" name="Rounded Rectangle 30">
            <a:hlinkClick r:id="rId5" action="ppaction://hlinksldjump"/>
          </p:cNvPr>
          <p:cNvSpPr/>
          <p:nvPr/>
        </p:nvSpPr>
        <p:spPr>
          <a:xfrm>
            <a:off x="1455310" y="4639429"/>
            <a:ext cx="6424666" cy="528034"/>
          </a:xfrm>
          <a:prstGeom prst="roundRect">
            <a:avLst/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</a:rPr>
              <a:t>D</a:t>
            </a:r>
            <a:r>
              <a:rPr lang="en-US" sz="2400" dirty="0" smtClean="0">
                <a:solidFill>
                  <a:schemeClr val="tx1"/>
                </a:solidFill>
              </a:rPr>
              <a:t>. </a:t>
            </a:r>
            <a:r>
              <a:rPr lang="en-US" sz="2400" dirty="0" err="1" smtClean="0">
                <a:solidFill>
                  <a:schemeClr val="tx1"/>
                </a:solidFill>
              </a:rPr>
              <a:t>Nulis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Paragrap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Mawa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Aksara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Jawa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1273576" y="1045653"/>
            <a:ext cx="816806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cs typeface="Arial" panose="020B0604020202020204" pitchFamily="34" charset="0"/>
              </a:rPr>
              <a:t>Materi</a:t>
            </a:r>
            <a:r>
              <a:rPr lang="en-US" sz="3200" dirty="0" smtClean="0"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cs typeface="Arial" panose="020B0604020202020204" pitchFamily="34" charset="0"/>
              </a:rPr>
              <a:t>Pembelajaran</a:t>
            </a:r>
            <a:r>
              <a:rPr lang="en-US" sz="3200" dirty="0" smtClean="0">
                <a:cs typeface="Arial" panose="020B0604020202020204" pitchFamily="34" charset="0"/>
              </a:rPr>
              <a:t> </a:t>
            </a:r>
            <a:r>
              <a:rPr lang="en-US" sz="3200" dirty="0" err="1" smtClean="0"/>
              <a:t>Kapribaden</a:t>
            </a:r>
            <a:r>
              <a:rPr lang="en-US" sz="3200" dirty="0" smtClean="0"/>
              <a:t> </a:t>
            </a:r>
            <a:r>
              <a:rPr lang="en-US" sz="3200" dirty="0" err="1" smtClean="0"/>
              <a:t>Jawa</a:t>
            </a:r>
            <a:endParaRPr lang="en-US" sz="3200" dirty="0"/>
          </a:p>
          <a:p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1697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2789841" y="321350"/>
            <a:ext cx="592385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cs typeface="Arial" panose="020B0604020202020204" pitchFamily="34" charset="0"/>
              </a:rPr>
              <a:t>A. </a:t>
            </a:r>
            <a:r>
              <a:rPr lang="en-US" sz="3200" dirty="0" err="1" smtClean="0"/>
              <a:t>Nyemak</a:t>
            </a:r>
            <a:r>
              <a:rPr lang="en-US" sz="3200" dirty="0" smtClean="0"/>
              <a:t> </a:t>
            </a:r>
            <a:r>
              <a:rPr lang="en-US" sz="3200" dirty="0" err="1" smtClean="0"/>
              <a:t>Karangan</a:t>
            </a:r>
            <a:r>
              <a:rPr lang="en-US" sz="3200" dirty="0" smtClean="0"/>
              <a:t> </a:t>
            </a:r>
            <a:r>
              <a:rPr lang="en-US" sz="3200" dirty="0" err="1" smtClean="0"/>
              <a:t>Aksara</a:t>
            </a:r>
            <a:r>
              <a:rPr lang="en-US" sz="3200" dirty="0" smtClean="0"/>
              <a:t> </a:t>
            </a:r>
            <a:r>
              <a:rPr lang="en-US" sz="3200" dirty="0" err="1" smtClean="0"/>
              <a:t>Jawa</a:t>
            </a:r>
            <a:endParaRPr lang="en-US" sz="32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B79351-863C-77F8-F88B-92633B621196}"/>
              </a:ext>
            </a:extLst>
          </p:cNvPr>
          <p:cNvSpPr txBox="1"/>
          <p:nvPr/>
        </p:nvSpPr>
        <p:spPr>
          <a:xfrm>
            <a:off x="988003" y="1277356"/>
            <a:ext cx="10667734" cy="11317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en-US" sz="2400" dirty="0">
              <a:latin typeface="Cambria" panose="02040503050406030204" pitchFamily="18" charset="0"/>
            </a:endParaRPr>
          </a:p>
          <a:p>
            <a:pPr indent="457200">
              <a:lnSpc>
                <a:spcPct val="150000"/>
              </a:lnSpc>
            </a:pPr>
            <a:endParaRPr lang="id-ID" sz="2400" dirty="0">
              <a:latin typeface="Cambria" panose="020405030504060302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183574" y="2409141"/>
            <a:ext cx="10276591" cy="3049175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dirty="0" smtClean="0">
                <a:solidFill>
                  <a:schemeClr val="tx1"/>
                </a:solidFill>
                <a:latin typeface="Hanacaraka" panose="00000400000000000000" pitchFamily="2" charset="0"/>
              </a:rPr>
              <a:t>se[</a:t>
            </a:r>
            <a:r>
              <a:rPr lang="en-US" sz="2400" dirty="0" err="1" smtClean="0">
                <a:solidFill>
                  <a:schemeClr val="tx1"/>
                </a:solidFill>
                <a:latin typeface="Hanacaraka" panose="00000400000000000000" pitchFamily="2" charset="0"/>
              </a:rPr>
              <a:t>kolhku</a:t>
            </a:r>
            <a:r>
              <a:rPr lang="en-US" sz="2400" dirty="0" smtClean="0">
                <a:solidFill>
                  <a:schemeClr val="tx1"/>
                </a:solidFill>
                <a:latin typeface="Hanacaraka" panose="00000400000000000000" pitchFamily="2" charset="0"/>
              </a:rPr>
              <a:t> se[</a:t>
            </a:r>
            <a:r>
              <a:rPr lang="en-US" sz="2400" dirty="0" err="1" smtClean="0">
                <a:solidFill>
                  <a:schemeClr val="tx1"/>
                </a:solidFill>
                <a:latin typeface="Hanacaraka" panose="00000400000000000000" pitchFamily="2" charset="0"/>
              </a:rPr>
              <a:t>klh</a:t>
            </a:r>
            <a:r>
              <a:rPr lang="en-US" sz="2400" dirty="0" smtClean="0">
                <a:solidFill>
                  <a:schemeClr val="tx1"/>
                </a:solidFill>
                <a:latin typeface="Hanacaraka" panose="00000400000000000000" pitchFamily="2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Hanacaraka" panose="00000400000000000000" pitchFamily="2" charset="0"/>
              </a:rPr>
              <a:t>afiwiyt</a:t>
            </a:r>
            <a:endParaRPr lang="en-US" sz="2400" dirty="0" smtClean="0">
              <a:solidFill>
                <a:schemeClr val="tx1"/>
              </a:solidFill>
              <a:latin typeface="Hanacaraka" panose="000004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400" dirty="0" smtClean="0">
                <a:solidFill>
                  <a:schemeClr val="tx1"/>
                </a:solidFill>
                <a:latin typeface="Hanacaraka" panose="00000400000000000000" pitchFamily="2" charset="0"/>
              </a:rPr>
              <a:t>?</a:t>
            </a:r>
            <a:r>
              <a:rPr lang="en-US" sz="2400" dirty="0" err="1" smtClean="0">
                <a:solidFill>
                  <a:schemeClr val="tx1"/>
                </a:solidFill>
                <a:latin typeface="Hanacaraka" panose="00000400000000000000" pitchFamily="2" charset="0"/>
              </a:rPr>
              <a:t>swi</a:t>
            </a:r>
            <a:r>
              <a:rPr lang="en-US" sz="2400" dirty="0" smtClean="0">
                <a:solidFill>
                  <a:schemeClr val="tx1"/>
                </a:solidFill>
                <a:latin typeface="Hanacaraka" panose="00000400000000000000" pitchFamily="2" charset="0"/>
              </a:rPr>
              <a:t>[</a:t>
            </a:r>
            <a:r>
              <a:rPr lang="en-US" sz="2400" dirty="0" err="1" smtClean="0">
                <a:solidFill>
                  <a:schemeClr val="tx1"/>
                </a:solidFill>
                <a:latin typeface="Hanacaraka" panose="00000400000000000000" pitchFamily="2" charset="0"/>
              </a:rPr>
              <a:t>sSpemerinTh</a:t>
            </a:r>
            <a:r>
              <a:rPr lang="en-US" sz="2400" dirty="0" smtClean="0">
                <a:solidFill>
                  <a:schemeClr val="tx1"/>
                </a:solidFill>
                <a:latin typeface="Hanacaraka" panose="00000400000000000000" pitchFamily="2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Hanacaraka" panose="00000400000000000000" pitchFamily="2" charset="0"/>
              </a:rPr>
              <a:t>netepH</a:t>
            </a:r>
            <a:r>
              <a:rPr lang="en-US" sz="2400" dirty="0" smtClean="0">
                <a:solidFill>
                  <a:schemeClr val="tx1"/>
                </a:solidFill>
                <a:latin typeface="Hanacaraka" panose="00000400000000000000" pitchFamily="2" charset="0"/>
              </a:rPr>
              <a:t>[</a:t>
            </a:r>
            <a:r>
              <a:rPr lang="en-US" sz="2400" dirty="0" err="1" smtClean="0">
                <a:solidFill>
                  <a:schemeClr val="tx1"/>
                </a:solidFill>
                <a:latin typeface="Hanacaraka" panose="00000400000000000000" pitchFamily="2" charset="0"/>
              </a:rPr>
              <a:t>kkeputusS</a:t>
            </a:r>
            <a:r>
              <a:rPr lang="en-US" sz="2400" dirty="0" smtClean="0">
                <a:solidFill>
                  <a:schemeClr val="tx1"/>
                </a:solidFill>
                <a:latin typeface="Hanacaraka" panose="00000400000000000000" pitchFamily="2" charset="0"/>
              </a:rPr>
              <a:t>[</a:t>
            </a:r>
            <a:r>
              <a:rPr lang="en-US" sz="2400" dirty="0" err="1" smtClean="0">
                <a:solidFill>
                  <a:schemeClr val="tx1"/>
                </a:solidFill>
                <a:latin typeface="Hanacaraka" panose="00000400000000000000" pitchFamily="2" charset="0"/>
              </a:rPr>
              <a:t>nYnSe</a:t>
            </a:r>
            <a:r>
              <a:rPr lang="en-US" sz="2400" dirty="0" smtClean="0">
                <a:solidFill>
                  <a:schemeClr val="tx1"/>
                </a:solidFill>
                <a:latin typeface="Hanacaraka" panose="00000400000000000000" pitchFamily="2" charset="0"/>
              </a:rPr>
              <a:t>[</a:t>
            </a:r>
            <a:r>
              <a:rPr lang="en-US" sz="2400" dirty="0" err="1" smtClean="0">
                <a:solidFill>
                  <a:schemeClr val="tx1"/>
                </a:solidFill>
                <a:latin typeface="Hanacaraka" panose="00000400000000000000" pitchFamily="2" charset="0"/>
              </a:rPr>
              <a:t>kolhku</a:t>
            </a:r>
            <a:endParaRPr lang="en-US" sz="2400" dirty="0" smtClean="0">
              <a:solidFill>
                <a:schemeClr val="tx1"/>
              </a:solidFill>
              <a:latin typeface="Hanacaraka" panose="000004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400" dirty="0" err="1" smtClean="0">
                <a:solidFill>
                  <a:schemeClr val="tx1"/>
                </a:solidFill>
                <a:latin typeface="Hanacaraka" panose="00000400000000000000" pitchFamily="2" charset="0"/>
              </a:rPr>
              <a:t>kLebu</a:t>
            </a:r>
            <a:r>
              <a:rPr lang="en-US" sz="2400" dirty="0" smtClean="0">
                <a:solidFill>
                  <a:schemeClr val="tx1"/>
                </a:solidFill>
                <a:latin typeface="Hanacaraka" panose="00000400000000000000" pitchFamily="2" charset="0"/>
              </a:rPr>
              <a:t> se[</a:t>
            </a:r>
            <a:r>
              <a:rPr lang="en-US" sz="2400" dirty="0" err="1" smtClean="0">
                <a:solidFill>
                  <a:schemeClr val="tx1"/>
                </a:solidFill>
                <a:latin typeface="Hanacaraka" panose="00000400000000000000" pitchFamily="2" charset="0"/>
              </a:rPr>
              <a:t>kolh</a:t>
            </a:r>
            <a:r>
              <a:rPr lang="en-US" sz="2400" dirty="0" smtClean="0">
                <a:solidFill>
                  <a:schemeClr val="tx1"/>
                </a:solidFill>
                <a:latin typeface="Hanacaraka" panose="00000400000000000000" pitchFamily="2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Hanacaraka" panose="00000400000000000000" pitchFamily="2" charset="0"/>
              </a:rPr>
              <a:t>afiiwiyt</a:t>
            </a:r>
            <a:r>
              <a:rPr lang="en-US" sz="2400" dirty="0" smtClean="0">
                <a:solidFill>
                  <a:schemeClr val="tx1"/>
                </a:solidFill>
                <a:latin typeface="Hanacaraka" panose="00000400000000000000" pitchFamily="2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400" dirty="0" err="1" smtClean="0">
                <a:solidFill>
                  <a:schemeClr val="tx1"/>
                </a:solidFill>
              </a:rPr>
              <a:t>Sekolahku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sekolah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adiwiyata</a:t>
            </a:r>
            <a:endParaRPr lang="en-US" sz="2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2400" dirty="0" err="1" smtClean="0">
                <a:solidFill>
                  <a:schemeClr val="tx1"/>
                </a:solidFill>
              </a:rPr>
              <a:t>Sawise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pemerintah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netepake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keputusan</a:t>
            </a:r>
            <a:r>
              <a:rPr lang="en-US" sz="2400" dirty="0" smtClean="0">
                <a:solidFill>
                  <a:schemeClr val="tx1"/>
                </a:solidFill>
              </a:rPr>
              <a:t> yen </a:t>
            </a:r>
            <a:r>
              <a:rPr lang="en-US" sz="2400" dirty="0" err="1" smtClean="0">
                <a:solidFill>
                  <a:schemeClr val="tx1"/>
                </a:solidFill>
              </a:rPr>
              <a:t>sekolahku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klebu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sekolah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adiwiyata</a:t>
            </a:r>
            <a:r>
              <a:rPr lang="en-US" sz="2400" dirty="0" smtClean="0">
                <a:solidFill>
                  <a:schemeClr val="tx1"/>
                </a:solidFill>
              </a:rPr>
              <a:t>.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183574" y="1406853"/>
            <a:ext cx="6077838" cy="6454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Ayo </a:t>
            </a:r>
            <a:r>
              <a:rPr lang="en-US" sz="2400" dirty="0" err="1" smtClean="0">
                <a:solidFill>
                  <a:schemeClr val="tx1"/>
                </a:solidFill>
              </a:rPr>
              <a:t>nyemak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pethilan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paragrap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aksara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Jawa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iki</a:t>
            </a:r>
            <a:r>
              <a:rPr lang="en-US" sz="2400" dirty="0" smtClean="0">
                <a:solidFill>
                  <a:schemeClr val="tx1"/>
                </a:solidFill>
              </a:rPr>
              <a:t>.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0933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334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2785544" y="767036"/>
            <a:ext cx="553818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cs typeface="Arial" panose="020B0604020202020204" pitchFamily="34" charset="0"/>
              </a:rPr>
              <a:t>B. </a:t>
            </a:r>
            <a:r>
              <a:rPr lang="en-US" sz="3200" dirty="0" err="1"/>
              <a:t>Maca</a:t>
            </a:r>
            <a:r>
              <a:rPr lang="en-US" sz="3200" dirty="0"/>
              <a:t> </a:t>
            </a:r>
            <a:r>
              <a:rPr lang="en-US" sz="3200" dirty="0" err="1" smtClean="0"/>
              <a:t>Paragrap</a:t>
            </a:r>
            <a:r>
              <a:rPr lang="en-US" sz="3200" dirty="0" smtClean="0"/>
              <a:t> </a:t>
            </a:r>
            <a:r>
              <a:rPr lang="en-US" sz="3200" dirty="0" err="1" smtClean="0"/>
              <a:t>Aksara</a:t>
            </a:r>
            <a:r>
              <a:rPr lang="en-US" sz="3200" dirty="0" smtClean="0"/>
              <a:t> </a:t>
            </a:r>
            <a:r>
              <a:rPr lang="en-US" sz="3200" dirty="0" err="1" smtClean="0"/>
              <a:t>Jawa</a:t>
            </a:r>
            <a:r>
              <a:rPr lang="en-US" sz="3200" dirty="0" smtClean="0"/>
              <a:t> </a:t>
            </a:r>
            <a:endParaRPr lang="en-US" sz="3200" dirty="0"/>
          </a:p>
          <a:p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1668" y="4517515"/>
            <a:ext cx="2148497" cy="2148497"/>
          </a:xfrm>
          <a:prstGeom prst="rect">
            <a:avLst/>
          </a:prstGeom>
        </p:spPr>
      </p:pic>
      <p:sp>
        <p:nvSpPr>
          <p:cNvPr id="15" name="Google Shape;523;p24"/>
          <p:cNvSpPr/>
          <p:nvPr/>
        </p:nvSpPr>
        <p:spPr>
          <a:xfrm>
            <a:off x="290163" y="1844254"/>
            <a:ext cx="5411390" cy="1053372"/>
          </a:xfrm>
          <a:prstGeom prst="notchedRightArrow">
            <a:avLst>
              <a:gd name="adj1" fmla="val 74710"/>
              <a:gd name="adj2" fmla="val 51726"/>
            </a:avLst>
          </a:pr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>
              <a:buClr>
                <a:schemeClr val="dk1"/>
              </a:buClr>
              <a:buSzPts val="1100"/>
            </a:pPr>
            <a:r>
              <a:rPr lang="en-US" sz="2400" dirty="0" err="1"/>
              <a:t>Gladhen</a:t>
            </a:r>
            <a:r>
              <a:rPr lang="en-US" sz="2400" dirty="0"/>
              <a:t> </a:t>
            </a:r>
            <a:r>
              <a:rPr lang="en-US" sz="2400" dirty="0" err="1" smtClean="0"/>
              <a:t>maca</a:t>
            </a:r>
            <a:r>
              <a:rPr lang="en-US" sz="2400" dirty="0" smtClean="0"/>
              <a:t> </a:t>
            </a:r>
            <a:r>
              <a:rPr lang="en-US" sz="2400" dirty="0" err="1" smtClean="0"/>
              <a:t>wiwit</a:t>
            </a:r>
            <a:r>
              <a:rPr lang="en-US" sz="2400" dirty="0" smtClean="0"/>
              <a:t> </a:t>
            </a:r>
            <a:r>
              <a:rPr lang="en-US" sz="2400" dirty="0" err="1"/>
              <a:t>aksara</a:t>
            </a:r>
            <a:r>
              <a:rPr lang="en-US" sz="2400" dirty="0"/>
              <a:t>, </a:t>
            </a:r>
            <a:r>
              <a:rPr lang="en-US" sz="2400" dirty="0" err="1"/>
              <a:t>pasangan</a:t>
            </a:r>
            <a:r>
              <a:rPr lang="en-US" sz="2400" dirty="0"/>
              <a:t>, </a:t>
            </a:r>
            <a:r>
              <a:rPr lang="en-US" sz="2400" dirty="0" err="1"/>
              <a:t>sandhangan</a:t>
            </a:r>
            <a:endParaRPr sz="2400" dirty="0"/>
          </a:p>
        </p:txBody>
      </p:sp>
      <p:sp>
        <p:nvSpPr>
          <p:cNvPr id="16" name="Google Shape;527;p24"/>
          <p:cNvSpPr/>
          <p:nvPr/>
        </p:nvSpPr>
        <p:spPr>
          <a:xfrm>
            <a:off x="3543300" y="3197672"/>
            <a:ext cx="4316505" cy="1125929"/>
          </a:xfrm>
          <a:prstGeom prst="notchedRightArrow">
            <a:avLst>
              <a:gd name="adj1" fmla="val 74710"/>
              <a:gd name="adj2" fmla="val 37910"/>
            </a:avLst>
          </a:prstGeom>
          <a:solidFill>
            <a:srgbClr val="F4722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>
              <a:buClr>
                <a:schemeClr val="dk1"/>
              </a:buClr>
              <a:buSzPts val="1100"/>
            </a:pPr>
            <a:r>
              <a:rPr lang="en-US" sz="2400" dirty="0" err="1"/>
              <a:t>Nyoba</a:t>
            </a:r>
            <a:r>
              <a:rPr lang="en-US" sz="2400" dirty="0"/>
              <a:t> </a:t>
            </a:r>
            <a:r>
              <a:rPr lang="en-US" sz="2400" dirty="0" err="1"/>
              <a:t>maca</a:t>
            </a:r>
            <a:r>
              <a:rPr lang="en-US" sz="2400" dirty="0"/>
              <a:t> </a:t>
            </a:r>
            <a:r>
              <a:rPr lang="en-US" sz="2400" dirty="0" err="1"/>
              <a:t>aksara</a:t>
            </a:r>
            <a:r>
              <a:rPr lang="en-US" sz="2400" dirty="0"/>
              <a:t> </a:t>
            </a:r>
            <a:r>
              <a:rPr lang="en-US" sz="2400" dirty="0" err="1"/>
              <a:t>Jawa</a:t>
            </a:r>
            <a:r>
              <a:rPr lang="en-US" sz="2400" dirty="0"/>
              <a:t> </a:t>
            </a:r>
            <a:r>
              <a:rPr lang="en-US" sz="2400" dirty="0" err="1"/>
              <a:t>wujud</a:t>
            </a:r>
            <a:r>
              <a:rPr lang="en-US" sz="2400" dirty="0"/>
              <a:t> </a:t>
            </a:r>
            <a:r>
              <a:rPr lang="en-US" sz="2400" dirty="0" err="1"/>
              <a:t>paragrap</a:t>
            </a:r>
            <a:endParaRPr lang="en" sz="2400" dirty="0" smtClean="0">
              <a:solidFill>
                <a:srgbClr val="FFFFFF"/>
              </a:solidFill>
              <a:sym typeface="Fira Sans Extra Condensed Medium"/>
            </a:endParaRPr>
          </a:p>
        </p:txBody>
      </p:sp>
      <p:sp>
        <p:nvSpPr>
          <p:cNvPr id="17" name="Google Shape;532;p24"/>
          <p:cNvSpPr/>
          <p:nvPr/>
        </p:nvSpPr>
        <p:spPr>
          <a:xfrm>
            <a:off x="5467300" y="4820003"/>
            <a:ext cx="4247473" cy="1159505"/>
          </a:xfrm>
          <a:prstGeom prst="notchedRightArrow">
            <a:avLst>
              <a:gd name="adj1" fmla="val 74710"/>
              <a:gd name="adj2" fmla="val 51726"/>
            </a:avLst>
          </a:prstGeom>
          <a:solidFill>
            <a:srgbClr val="EF5BB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>
              <a:buClr>
                <a:schemeClr val="dk1"/>
              </a:buClr>
              <a:buSzPts val="1100"/>
            </a:pPr>
            <a:r>
              <a:rPr lang="en-US" sz="2400" dirty="0" err="1"/>
              <a:t>Ndhudhah</a:t>
            </a:r>
            <a:r>
              <a:rPr lang="en-US" sz="2400" dirty="0"/>
              <a:t> </a:t>
            </a:r>
            <a:r>
              <a:rPr lang="en-US" sz="2400" dirty="0" err="1"/>
              <a:t>isine</a:t>
            </a:r>
            <a:r>
              <a:rPr lang="en-US" sz="2400" dirty="0"/>
              <a:t> </a:t>
            </a:r>
            <a:r>
              <a:rPr lang="en-US" sz="2400" dirty="0" err="1"/>
              <a:t>paragrap</a:t>
            </a:r>
            <a:r>
              <a:rPr lang="en-US" sz="2400" dirty="0"/>
              <a:t> </a:t>
            </a:r>
            <a:r>
              <a:rPr lang="en-US" sz="2400" dirty="0" err="1"/>
              <a:t>kasebut</a:t>
            </a:r>
            <a:r>
              <a:rPr lang="en-US" sz="2400" dirty="0"/>
              <a:t> </a:t>
            </a:r>
            <a:r>
              <a:rPr lang="en-US" sz="2400" dirty="0" err="1"/>
              <a:t>kanthi</a:t>
            </a:r>
            <a:r>
              <a:rPr lang="en-US" sz="2400" dirty="0"/>
              <a:t> </a:t>
            </a:r>
            <a:r>
              <a:rPr lang="en-US" sz="2400" dirty="0" err="1"/>
              <a:t>gampang</a:t>
            </a:r>
            <a:endParaRPr lang="en" sz="2400" dirty="0" smtClean="0">
              <a:solidFill>
                <a:srgbClr val="FFFFFF"/>
              </a:solidFill>
              <a:sym typeface="Fira Sans Extra Condensed Medium"/>
            </a:endParaRPr>
          </a:p>
        </p:txBody>
      </p:sp>
    </p:spTree>
    <p:extLst>
      <p:ext uri="{BB962C8B-B14F-4D97-AF65-F5344CB8AC3E}">
        <p14:creationId xmlns:p14="http://schemas.microsoft.com/office/powerpoint/2010/main" val="3948946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93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3644318" y="162610"/>
            <a:ext cx="362566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sz="3200" dirty="0" err="1" smtClean="0">
                <a:cs typeface="Arial" panose="020B0604020202020204" pitchFamily="34" charset="0"/>
              </a:rPr>
              <a:t>Kawruh</a:t>
            </a:r>
            <a:r>
              <a:rPr lang="en-US" sz="3200" dirty="0" smtClean="0"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cs typeface="Arial" panose="020B0604020202020204" pitchFamily="34" charset="0"/>
              </a:rPr>
              <a:t>Basa</a:t>
            </a:r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Google Shape;1331;p48"/>
          <p:cNvSpPr txBox="1"/>
          <p:nvPr/>
        </p:nvSpPr>
        <p:spPr>
          <a:xfrm>
            <a:off x="991611" y="799276"/>
            <a:ext cx="9402965" cy="66904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 smtClean="0">
                <a:ea typeface="Fira Sans Extra Condensed SemiBold"/>
                <a:cs typeface="Fira Sans Extra Condensed SemiBold"/>
                <a:sym typeface="Fira Sans Extra Condensed SemiBold"/>
              </a:rPr>
              <a:t>Tembung  pitakon iku tembung kanggo nemokake wangsulan anane perkara kang durung dimangerteni. Tuladhane: </a:t>
            </a:r>
            <a:endParaRPr sz="2400" dirty="0"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sp>
        <p:nvSpPr>
          <p:cNvPr id="6" name="Google Shape;935;p32"/>
          <p:cNvSpPr/>
          <p:nvPr/>
        </p:nvSpPr>
        <p:spPr>
          <a:xfrm>
            <a:off x="1364655" y="1525711"/>
            <a:ext cx="8732473" cy="650532"/>
          </a:xfrm>
          <a:prstGeom prst="roundRect">
            <a:avLst>
              <a:gd name="adj" fmla="val 50000"/>
            </a:avLst>
          </a:prstGeom>
          <a:solidFill>
            <a:srgbClr val="FFCC66"/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400" dirty="0" smtClean="0">
                <a:ea typeface="Roboto"/>
                <a:cs typeface="Roboto"/>
                <a:sym typeface="Roboto"/>
              </a:rPr>
              <a:t>Apa </a:t>
            </a:r>
            <a:r>
              <a:rPr lang="en" sz="2400" dirty="0" smtClean="0">
                <a:latin typeface="Calibri" panose="020F0502020204030204" pitchFamily="34" charset="0"/>
                <a:ea typeface="Roboto"/>
                <a:cs typeface="Roboto"/>
                <a:sym typeface="Roboto"/>
              </a:rPr>
              <a:t>(nakokake samubarang) tuladha: Apa kedadeyan gempa iku?</a:t>
            </a:r>
            <a:endParaRPr sz="2400" dirty="0">
              <a:ea typeface="Roboto"/>
              <a:cs typeface="Roboto"/>
              <a:sym typeface="Roboto"/>
            </a:endParaRPr>
          </a:p>
        </p:txBody>
      </p:sp>
      <p:sp>
        <p:nvSpPr>
          <p:cNvPr id="8" name="Google Shape;935;p32"/>
          <p:cNvSpPr/>
          <p:nvPr/>
        </p:nvSpPr>
        <p:spPr>
          <a:xfrm>
            <a:off x="1364655" y="2240937"/>
            <a:ext cx="8732472" cy="650532"/>
          </a:xfrm>
          <a:prstGeom prst="roundRect">
            <a:avLst>
              <a:gd name="adj" fmla="val 50000"/>
            </a:avLst>
          </a:prstGeom>
          <a:solidFill>
            <a:srgbClr val="FFCC66"/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400" dirty="0" smtClean="0">
                <a:ea typeface="Roboto"/>
                <a:cs typeface="Roboto"/>
                <a:sym typeface="Roboto"/>
              </a:rPr>
              <a:t>Sapa </a:t>
            </a:r>
            <a:r>
              <a:rPr lang="en" sz="2400" dirty="0" smtClean="0">
                <a:latin typeface="Calibri" panose="020F0502020204030204" pitchFamily="34" charset="0"/>
                <a:ea typeface="Roboto"/>
                <a:cs typeface="Roboto"/>
                <a:sym typeface="Roboto"/>
              </a:rPr>
              <a:t>(nakokake paraga) tuladha</a:t>
            </a:r>
            <a:r>
              <a:rPr lang="en" sz="2400" dirty="0" smtClean="0">
                <a:ea typeface="Roboto"/>
                <a:cs typeface="Roboto"/>
                <a:sym typeface="Roboto"/>
              </a:rPr>
              <a:t>: Sapa kang dadi kurban banjir</a:t>
            </a:r>
            <a:r>
              <a:rPr lang="en" sz="2400" dirty="0" smtClean="0">
                <a:latin typeface="Calibri" panose="020F0502020204030204" pitchFamily="34" charset="0"/>
                <a:ea typeface="Roboto"/>
                <a:cs typeface="Roboto"/>
                <a:sym typeface="Roboto"/>
              </a:rPr>
              <a:t>?</a:t>
            </a:r>
            <a:endParaRPr sz="2400" dirty="0">
              <a:ea typeface="Roboto"/>
              <a:cs typeface="Roboto"/>
              <a:sym typeface="Roboto"/>
            </a:endParaRPr>
          </a:p>
        </p:txBody>
      </p:sp>
      <p:sp>
        <p:nvSpPr>
          <p:cNvPr id="10" name="Google Shape;935;p32"/>
          <p:cNvSpPr/>
          <p:nvPr/>
        </p:nvSpPr>
        <p:spPr>
          <a:xfrm>
            <a:off x="1364655" y="2994019"/>
            <a:ext cx="8759001" cy="650532"/>
          </a:xfrm>
          <a:prstGeom prst="roundRect">
            <a:avLst>
              <a:gd name="adj" fmla="val 50000"/>
            </a:avLst>
          </a:prstGeom>
          <a:solidFill>
            <a:srgbClr val="FFCC66"/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400" dirty="0" smtClean="0">
                <a:ea typeface="Roboto"/>
                <a:cs typeface="Roboto"/>
                <a:sym typeface="Roboto"/>
              </a:rPr>
              <a:t>Geneya </a:t>
            </a:r>
            <a:r>
              <a:rPr lang="en" sz="2400" dirty="0" smtClean="0">
                <a:latin typeface="Calibri" panose="020F0502020204030204" pitchFamily="34" charset="0"/>
                <a:ea typeface="Roboto"/>
                <a:cs typeface="Roboto"/>
                <a:sym typeface="Roboto"/>
              </a:rPr>
              <a:t>(nakokake alesan) tuladha</a:t>
            </a:r>
            <a:r>
              <a:rPr lang="en" sz="2400" dirty="0" smtClean="0">
                <a:ea typeface="Roboto"/>
                <a:cs typeface="Roboto"/>
                <a:sym typeface="Roboto"/>
              </a:rPr>
              <a:t>: Geneya bisa kena gempa</a:t>
            </a:r>
            <a:r>
              <a:rPr lang="en" sz="2400" dirty="0" smtClean="0">
                <a:latin typeface="Calibri" panose="020F0502020204030204" pitchFamily="34" charset="0"/>
                <a:ea typeface="Roboto"/>
                <a:cs typeface="Roboto"/>
                <a:sym typeface="Roboto"/>
              </a:rPr>
              <a:t>?</a:t>
            </a:r>
            <a:endParaRPr sz="2400" dirty="0">
              <a:ea typeface="Roboto"/>
              <a:cs typeface="Roboto"/>
              <a:sym typeface="Roboto"/>
            </a:endParaRPr>
          </a:p>
        </p:txBody>
      </p:sp>
      <p:sp>
        <p:nvSpPr>
          <p:cNvPr id="11" name="Google Shape;933;p32"/>
          <p:cNvSpPr/>
          <p:nvPr/>
        </p:nvSpPr>
        <p:spPr>
          <a:xfrm>
            <a:off x="1064987" y="1369925"/>
            <a:ext cx="252825" cy="458877"/>
          </a:xfrm>
          <a:custGeom>
            <a:avLst/>
            <a:gdLst/>
            <a:ahLst/>
            <a:cxnLst/>
            <a:rect l="l" t="t" r="r" b="b"/>
            <a:pathLst>
              <a:path w="17933" h="22072" extrusionOk="0">
                <a:moveTo>
                  <a:pt x="6109" y="0"/>
                </a:moveTo>
                <a:lnTo>
                  <a:pt x="0" y="0"/>
                </a:lnTo>
                <a:lnTo>
                  <a:pt x="0" y="22072"/>
                </a:lnTo>
                <a:lnTo>
                  <a:pt x="17933" y="22072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oval" w="med" len="med"/>
          </a:ln>
        </p:spPr>
      </p:sp>
      <p:sp>
        <p:nvSpPr>
          <p:cNvPr id="12" name="Google Shape;933;p32"/>
          <p:cNvSpPr/>
          <p:nvPr/>
        </p:nvSpPr>
        <p:spPr>
          <a:xfrm>
            <a:off x="1064987" y="1828802"/>
            <a:ext cx="243784" cy="753035"/>
          </a:xfrm>
          <a:custGeom>
            <a:avLst/>
            <a:gdLst/>
            <a:ahLst/>
            <a:cxnLst/>
            <a:rect l="l" t="t" r="r" b="b"/>
            <a:pathLst>
              <a:path w="17933" h="22072" extrusionOk="0">
                <a:moveTo>
                  <a:pt x="6109" y="0"/>
                </a:moveTo>
                <a:lnTo>
                  <a:pt x="0" y="0"/>
                </a:lnTo>
                <a:lnTo>
                  <a:pt x="0" y="22072"/>
                </a:lnTo>
                <a:lnTo>
                  <a:pt x="17933" y="22072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oval" w="med" len="med"/>
          </a:ln>
        </p:spPr>
      </p:sp>
      <p:sp>
        <p:nvSpPr>
          <p:cNvPr id="13" name="Google Shape;933;p32"/>
          <p:cNvSpPr/>
          <p:nvPr/>
        </p:nvSpPr>
        <p:spPr>
          <a:xfrm>
            <a:off x="1064987" y="2577025"/>
            <a:ext cx="243784" cy="753035"/>
          </a:xfrm>
          <a:custGeom>
            <a:avLst/>
            <a:gdLst/>
            <a:ahLst/>
            <a:cxnLst/>
            <a:rect l="l" t="t" r="r" b="b"/>
            <a:pathLst>
              <a:path w="17933" h="22072" extrusionOk="0">
                <a:moveTo>
                  <a:pt x="6109" y="0"/>
                </a:moveTo>
                <a:lnTo>
                  <a:pt x="0" y="0"/>
                </a:lnTo>
                <a:lnTo>
                  <a:pt x="0" y="22072"/>
                </a:lnTo>
                <a:lnTo>
                  <a:pt x="17933" y="22072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oval" w="med" len="med"/>
          </a:ln>
        </p:spPr>
      </p:sp>
      <p:sp>
        <p:nvSpPr>
          <p:cNvPr id="14" name="Google Shape;933;p32"/>
          <p:cNvSpPr/>
          <p:nvPr/>
        </p:nvSpPr>
        <p:spPr>
          <a:xfrm>
            <a:off x="1064987" y="3330060"/>
            <a:ext cx="243784" cy="753035"/>
          </a:xfrm>
          <a:custGeom>
            <a:avLst/>
            <a:gdLst/>
            <a:ahLst/>
            <a:cxnLst/>
            <a:rect l="l" t="t" r="r" b="b"/>
            <a:pathLst>
              <a:path w="17933" h="22072" extrusionOk="0">
                <a:moveTo>
                  <a:pt x="6109" y="0"/>
                </a:moveTo>
                <a:lnTo>
                  <a:pt x="0" y="0"/>
                </a:lnTo>
                <a:lnTo>
                  <a:pt x="0" y="22072"/>
                </a:lnTo>
                <a:lnTo>
                  <a:pt x="17933" y="22072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oval" w="med" len="med"/>
          </a:ln>
        </p:spPr>
      </p:sp>
      <p:sp>
        <p:nvSpPr>
          <p:cNvPr id="15" name="Google Shape;933;p32"/>
          <p:cNvSpPr/>
          <p:nvPr/>
        </p:nvSpPr>
        <p:spPr>
          <a:xfrm>
            <a:off x="1064987" y="4091090"/>
            <a:ext cx="243784" cy="753035"/>
          </a:xfrm>
          <a:custGeom>
            <a:avLst/>
            <a:gdLst/>
            <a:ahLst/>
            <a:cxnLst/>
            <a:rect l="l" t="t" r="r" b="b"/>
            <a:pathLst>
              <a:path w="17933" h="22072" extrusionOk="0">
                <a:moveTo>
                  <a:pt x="6109" y="0"/>
                </a:moveTo>
                <a:lnTo>
                  <a:pt x="0" y="0"/>
                </a:lnTo>
                <a:lnTo>
                  <a:pt x="0" y="22072"/>
                </a:lnTo>
                <a:lnTo>
                  <a:pt x="17933" y="22072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oval" w="med" len="med"/>
          </a:ln>
        </p:spPr>
      </p:sp>
      <p:sp>
        <p:nvSpPr>
          <p:cNvPr id="16" name="Google Shape;935;p32"/>
          <p:cNvSpPr/>
          <p:nvPr/>
        </p:nvSpPr>
        <p:spPr>
          <a:xfrm>
            <a:off x="1364655" y="3732441"/>
            <a:ext cx="8759001" cy="650532"/>
          </a:xfrm>
          <a:prstGeom prst="roundRect">
            <a:avLst>
              <a:gd name="adj" fmla="val 50000"/>
            </a:avLst>
          </a:prstGeom>
          <a:solidFill>
            <a:srgbClr val="FFCC66"/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400" dirty="0" smtClean="0">
                <a:ea typeface="Roboto"/>
                <a:cs typeface="Roboto"/>
                <a:sym typeface="Roboto"/>
              </a:rPr>
              <a:t>Pira </a:t>
            </a:r>
            <a:r>
              <a:rPr lang="en" sz="2400" dirty="0" smtClean="0">
                <a:latin typeface="Calibri" panose="020F0502020204030204" pitchFamily="34" charset="0"/>
                <a:ea typeface="Roboto"/>
                <a:cs typeface="Roboto"/>
                <a:sym typeface="Roboto"/>
              </a:rPr>
              <a:t>(nakokake cacahe samubarang) tuladha</a:t>
            </a:r>
            <a:r>
              <a:rPr lang="en" sz="2400" dirty="0" smtClean="0">
                <a:ea typeface="Roboto"/>
                <a:cs typeface="Roboto"/>
                <a:sym typeface="Roboto"/>
              </a:rPr>
              <a:t>: Pira kurbane gempa</a:t>
            </a:r>
            <a:r>
              <a:rPr lang="en" sz="2400" dirty="0" smtClean="0">
                <a:latin typeface="Calibri" panose="020F0502020204030204" pitchFamily="34" charset="0"/>
                <a:ea typeface="Roboto"/>
                <a:cs typeface="Roboto"/>
                <a:sym typeface="Roboto"/>
              </a:rPr>
              <a:t>?</a:t>
            </a:r>
            <a:endParaRPr sz="2400" dirty="0">
              <a:ea typeface="Roboto"/>
              <a:cs typeface="Roboto"/>
              <a:sym typeface="Roboto"/>
            </a:endParaRPr>
          </a:p>
        </p:txBody>
      </p:sp>
      <p:sp>
        <p:nvSpPr>
          <p:cNvPr id="17" name="Google Shape;933;p32"/>
          <p:cNvSpPr/>
          <p:nvPr/>
        </p:nvSpPr>
        <p:spPr>
          <a:xfrm>
            <a:off x="1064987" y="4844125"/>
            <a:ext cx="243784" cy="753035"/>
          </a:xfrm>
          <a:custGeom>
            <a:avLst/>
            <a:gdLst/>
            <a:ahLst/>
            <a:cxnLst/>
            <a:rect l="l" t="t" r="r" b="b"/>
            <a:pathLst>
              <a:path w="17933" h="22072" extrusionOk="0">
                <a:moveTo>
                  <a:pt x="6109" y="0"/>
                </a:moveTo>
                <a:lnTo>
                  <a:pt x="0" y="0"/>
                </a:lnTo>
                <a:lnTo>
                  <a:pt x="0" y="22072"/>
                </a:lnTo>
                <a:lnTo>
                  <a:pt x="17933" y="22072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oval" w="med" len="med"/>
          </a:ln>
        </p:spPr>
      </p:sp>
      <p:sp>
        <p:nvSpPr>
          <p:cNvPr id="18" name="Google Shape;935;p32"/>
          <p:cNvSpPr/>
          <p:nvPr/>
        </p:nvSpPr>
        <p:spPr>
          <a:xfrm>
            <a:off x="1364655" y="4489906"/>
            <a:ext cx="8759001" cy="650532"/>
          </a:xfrm>
          <a:prstGeom prst="roundRect">
            <a:avLst>
              <a:gd name="adj" fmla="val 50000"/>
            </a:avLst>
          </a:prstGeom>
          <a:solidFill>
            <a:srgbClr val="FFCC66"/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400" dirty="0" smtClean="0">
                <a:ea typeface="Roboto"/>
                <a:cs typeface="Roboto"/>
                <a:sym typeface="Roboto"/>
              </a:rPr>
              <a:t>Kapan </a:t>
            </a:r>
            <a:r>
              <a:rPr lang="en" sz="2400" dirty="0" smtClean="0">
                <a:latin typeface="Calibri" panose="020F0502020204030204" pitchFamily="34" charset="0"/>
                <a:ea typeface="Roboto"/>
                <a:cs typeface="Roboto"/>
                <a:sym typeface="Roboto"/>
              </a:rPr>
              <a:t>(nakokake wektu) tuladha</a:t>
            </a:r>
            <a:r>
              <a:rPr lang="en" sz="2400" dirty="0" smtClean="0">
                <a:ea typeface="Roboto"/>
                <a:cs typeface="Roboto"/>
                <a:sym typeface="Roboto"/>
              </a:rPr>
              <a:t>: Kapan dumadine gempa</a:t>
            </a:r>
            <a:r>
              <a:rPr lang="en" sz="2400" dirty="0" smtClean="0">
                <a:latin typeface="Calibri" panose="020F0502020204030204" pitchFamily="34" charset="0"/>
                <a:ea typeface="Roboto"/>
                <a:cs typeface="Roboto"/>
                <a:sym typeface="Roboto"/>
              </a:rPr>
              <a:t>?</a:t>
            </a:r>
            <a:endParaRPr sz="2400" dirty="0">
              <a:ea typeface="Roboto"/>
              <a:cs typeface="Roboto"/>
              <a:sym typeface="Roboto"/>
            </a:endParaRPr>
          </a:p>
        </p:txBody>
      </p:sp>
      <p:sp>
        <p:nvSpPr>
          <p:cNvPr id="19" name="Google Shape;935;p32"/>
          <p:cNvSpPr/>
          <p:nvPr/>
        </p:nvSpPr>
        <p:spPr>
          <a:xfrm>
            <a:off x="1364655" y="5234456"/>
            <a:ext cx="8759001" cy="650532"/>
          </a:xfrm>
          <a:prstGeom prst="roundRect">
            <a:avLst>
              <a:gd name="adj" fmla="val 50000"/>
            </a:avLst>
          </a:prstGeom>
          <a:solidFill>
            <a:srgbClr val="FFCC66"/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400" dirty="0" smtClean="0">
                <a:ea typeface="Roboto"/>
                <a:cs typeface="Roboto"/>
                <a:sym typeface="Roboto"/>
              </a:rPr>
              <a:t>Ing ngendi </a:t>
            </a:r>
            <a:r>
              <a:rPr lang="en" sz="2400" dirty="0" smtClean="0">
                <a:latin typeface="Calibri" panose="020F0502020204030204" pitchFamily="34" charset="0"/>
                <a:ea typeface="Roboto"/>
                <a:cs typeface="Roboto"/>
                <a:sym typeface="Roboto"/>
              </a:rPr>
              <a:t>(nakokake panggonan ) tuladha</a:t>
            </a:r>
            <a:r>
              <a:rPr lang="en" sz="2400" dirty="0" smtClean="0">
                <a:ea typeface="Roboto"/>
                <a:cs typeface="Roboto"/>
                <a:sym typeface="Roboto"/>
              </a:rPr>
              <a:t>: Ing ngendi ana gempa</a:t>
            </a:r>
            <a:r>
              <a:rPr lang="en" sz="2400" dirty="0" smtClean="0">
                <a:latin typeface="Calibri" panose="020F0502020204030204" pitchFamily="34" charset="0"/>
                <a:ea typeface="Roboto"/>
                <a:cs typeface="Roboto"/>
                <a:sym typeface="Roboto"/>
              </a:rPr>
              <a:t>?</a:t>
            </a:r>
            <a:endParaRPr sz="2400" dirty="0">
              <a:ea typeface="Roboto"/>
              <a:cs typeface="Roboto"/>
              <a:sym typeface="Roboto"/>
            </a:endParaRPr>
          </a:p>
        </p:txBody>
      </p:sp>
      <p:sp>
        <p:nvSpPr>
          <p:cNvPr id="20" name="Google Shape;933;p32"/>
          <p:cNvSpPr/>
          <p:nvPr/>
        </p:nvSpPr>
        <p:spPr>
          <a:xfrm>
            <a:off x="1056023" y="5588193"/>
            <a:ext cx="243784" cy="753035"/>
          </a:xfrm>
          <a:custGeom>
            <a:avLst/>
            <a:gdLst/>
            <a:ahLst/>
            <a:cxnLst/>
            <a:rect l="l" t="t" r="r" b="b"/>
            <a:pathLst>
              <a:path w="17933" h="22072" extrusionOk="0">
                <a:moveTo>
                  <a:pt x="6109" y="0"/>
                </a:moveTo>
                <a:lnTo>
                  <a:pt x="0" y="0"/>
                </a:lnTo>
                <a:lnTo>
                  <a:pt x="0" y="22072"/>
                </a:lnTo>
                <a:lnTo>
                  <a:pt x="17933" y="22072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oval" w="med" len="med"/>
          </a:ln>
        </p:spPr>
      </p:sp>
      <p:sp>
        <p:nvSpPr>
          <p:cNvPr id="21" name="Google Shape;935;p32"/>
          <p:cNvSpPr/>
          <p:nvPr/>
        </p:nvSpPr>
        <p:spPr>
          <a:xfrm>
            <a:off x="1355691" y="6013900"/>
            <a:ext cx="8759001" cy="650532"/>
          </a:xfrm>
          <a:prstGeom prst="roundRect">
            <a:avLst>
              <a:gd name="adj" fmla="val 50000"/>
            </a:avLst>
          </a:prstGeom>
          <a:solidFill>
            <a:srgbClr val="FFCC66"/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400" dirty="0" smtClean="0">
                <a:ea typeface="Roboto"/>
                <a:cs typeface="Roboto"/>
                <a:sym typeface="Roboto"/>
              </a:rPr>
              <a:t>Kepriye </a:t>
            </a:r>
            <a:r>
              <a:rPr lang="en" sz="2400" dirty="0" smtClean="0">
                <a:latin typeface="Calibri" panose="020F0502020204030204" pitchFamily="34" charset="0"/>
                <a:ea typeface="Roboto"/>
                <a:cs typeface="Roboto"/>
                <a:sym typeface="Roboto"/>
              </a:rPr>
              <a:t>(nakokake kahanan) tuladha</a:t>
            </a:r>
            <a:r>
              <a:rPr lang="en" sz="2400" dirty="0" smtClean="0">
                <a:ea typeface="Roboto"/>
                <a:cs typeface="Roboto"/>
                <a:sym typeface="Roboto"/>
              </a:rPr>
              <a:t>: Kepriye kahanan kurban gempa</a:t>
            </a:r>
            <a:r>
              <a:rPr lang="en" sz="2400" dirty="0" smtClean="0">
                <a:latin typeface="Calibri" panose="020F0502020204030204" pitchFamily="34" charset="0"/>
                <a:ea typeface="Roboto"/>
                <a:cs typeface="Roboto"/>
                <a:sym typeface="Roboto"/>
              </a:rPr>
              <a:t>?</a:t>
            </a:r>
            <a:endParaRPr sz="2400" dirty="0"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611614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3329997" y="638921"/>
            <a:ext cx="446018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C</a:t>
            </a:r>
            <a:r>
              <a:rPr lang="en-US" sz="3200" dirty="0" smtClean="0">
                <a:cs typeface="Arial" panose="020B0604020202020204" pitchFamily="34" charset="0"/>
              </a:rPr>
              <a:t>. </a:t>
            </a:r>
            <a:r>
              <a:rPr lang="en-US" sz="3200" dirty="0" err="1" smtClean="0"/>
              <a:t>Micara</a:t>
            </a:r>
            <a:r>
              <a:rPr lang="en-US" sz="3200" dirty="0" smtClean="0"/>
              <a:t> </a:t>
            </a:r>
            <a:r>
              <a:rPr lang="en-US" sz="3200" dirty="0" err="1" smtClean="0"/>
              <a:t>Aksara</a:t>
            </a:r>
            <a:r>
              <a:rPr lang="en-US" sz="3200" dirty="0" smtClean="0"/>
              <a:t> </a:t>
            </a:r>
            <a:r>
              <a:rPr lang="en-US" sz="3200" dirty="0" err="1" smtClean="0"/>
              <a:t>Jawa</a:t>
            </a:r>
            <a:r>
              <a:rPr lang="en-US" sz="3200" dirty="0" smtClean="0"/>
              <a:t> </a:t>
            </a:r>
            <a:endParaRPr lang="en-US" sz="3200" dirty="0"/>
          </a:p>
          <a:p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Google Shape;523;p24"/>
          <p:cNvSpPr/>
          <p:nvPr/>
        </p:nvSpPr>
        <p:spPr>
          <a:xfrm>
            <a:off x="290163" y="1844254"/>
            <a:ext cx="5411390" cy="1053372"/>
          </a:xfrm>
          <a:prstGeom prst="notchedRightArrow">
            <a:avLst>
              <a:gd name="adj1" fmla="val 74710"/>
              <a:gd name="adj2" fmla="val 51726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>
              <a:buClr>
                <a:schemeClr val="dk1"/>
              </a:buClr>
              <a:buSzPts val="1100"/>
            </a:pPr>
            <a:r>
              <a:rPr lang="en-US" sz="2400" dirty="0" err="1"/>
              <a:t>Nggatekake</a:t>
            </a:r>
            <a:r>
              <a:rPr lang="en-US" sz="2400" dirty="0"/>
              <a:t> </a:t>
            </a:r>
            <a:r>
              <a:rPr lang="en-US" sz="2400" dirty="0" err="1"/>
              <a:t>bedane</a:t>
            </a:r>
            <a:r>
              <a:rPr lang="en-US" sz="2400" dirty="0"/>
              <a:t> </a:t>
            </a:r>
            <a:r>
              <a:rPr lang="en-US" sz="2400" dirty="0" err="1"/>
              <a:t>ragam</a:t>
            </a:r>
            <a:r>
              <a:rPr lang="en-US" sz="2400" dirty="0"/>
              <a:t> </a:t>
            </a:r>
            <a:r>
              <a:rPr lang="en-US" sz="2400" dirty="0" err="1"/>
              <a:t>basa</a:t>
            </a:r>
            <a:r>
              <a:rPr lang="en-US" sz="2400" dirty="0"/>
              <a:t> </a:t>
            </a:r>
            <a:r>
              <a:rPr lang="en-US" sz="2400" dirty="0" err="1"/>
              <a:t>Jawa</a:t>
            </a:r>
            <a:r>
              <a:rPr lang="en-US" sz="2400" dirty="0"/>
              <a:t> </a:t>
            </a:r>
            <a:r>
              <a:rPr lang="en-US" sz="2400" dirty="0" err="1"/>
              <a:t>ngoko</a:t>
            </a:r>
            <a:r>
              <a:rPr lang="en-US" sz="2400" dirty="0"/>
              <a:t>, </a:t>
            </a:r>
            <a:r>
              <a:rPr lang="en-US" sz="2400" dirty="0" err="1"/>
              <a:t>krama</a:t>
            </a:r>
            <a:r>
              <a:rPr lang="en-US" sz="2400" dirty="0"/>
              <a:t>, </a:t>
            </a:r>
            <a:r>
              <a:rPr lang="en-US" sz="2400" dirty="0" err="1"/>
              <a:t>lan</a:t>
            </a:r>
            <a:r>
              <a:rPr lang="en-US" sz="2400" dirty="0"/>
              <a:t> </a:t>
            </a:r>
            <a:r>
              <a:rPr lang="en-US" sz="2400" dirty="0" err="1"/>
              <a:t>krama</a:t>
            </a:r>
            <a:r>
              <a:rPr lang="en-US" sz="2400" dirty="0"/>
              <a:t> </a:t>
            </a:r>
            <a:r>
              <a:rPr lang="en-US" sz="2400" dirty="0" err="1"/>
              <a:t>alus</a:t>
            </a:r>
            <a:endParaRPr sz="2400" dirty="0"/>
          </a:p>
        </p:txBody>
      </p:sp>
      <p:sp>
        <p:nvSpPr>
          <p:cNvPr id="15" name="Google Shape;527;p24"/>
          <p:cNvSpPr/>
          <p:nvPr/>
        </p:nvSpPr>
        <p:spPr>
          <a:xfrm>
            <a:off x="1909482" y="3197672"/>
            <a:ext cx="5950323" cy="1125929"/>
          </a:xfrm>
          <a:prstGeom prst="notchedRightArrow">
            <a:avLst>
              <a:gd name="adj1" fmla="val 74710"/>
              <a:gd name="adj2" fmla="val 3791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>
              <a:buClr>
                <a:schemeClr val="dk1"/>
              </a:buClr>
              <a:buSzPts val="1100"/>
            </a:pPr>
            <a:r>
              <a:rPr lang="en-US" sz="2400" dirty="0" err="1"/>
              <a:t>N</a:t>
            </a:r>
            <a:r>
              <a:rPr lang="en-US" sz="2400" dirty="0" err="1" smtClean="0"/>
              <a:t>gandharake</a:t>
            </a:r>
            <a:r>
              <a:rPr lang="en-US" sz="2400" dirty="0" smtClean="0"/>
              <a:t> </a:t>
            </a:r>
            <a:r>
              <a:rPr lang="en-US" sz="2400" dirty="0" err="1"/>
              <a:t>asile</a:t>
            </a:r>
            <a:r>
              <a:rPr lang="en-US" sz="2400" dirty="0"/>
              <a:t> </a:t>
            </a:r>
            <a:r>
              <a:rPr lang="en-US" sz="2400" dirty="0" err="1"/>
              <a:t>rembugan</a:t>
            </a:r>
            <a:r>
              <a:rPr lang="en-US" sz="2400" dirty="0"/>
              <a:t> </a:t>
            </a:r>
            <a:r>
              <a:rPr lang="en-US" sz="2400" dirty="0" err="1"/>
              <a:t>mesthine</a:t>
            </a:r>
            <a:r>
              <a:rPr lang="en-US" sz="2400" dirty="0"/>
              <a:t> </a:t>
            </a:r>
            <a:r>
              <a:rPr lang="en-US" sz="2400" dirty="0" err="1"/>
              <a:t>nggunakake</a:t>
            </a:r>
            <a:r>
              <a:rPr lang="en-US" sz="2400" dirty="0"/>
              <a:t> </a:t>
            </a:r>
            <a:r>
              <a:rPr lang="en-US" sz="2400" dirty="0" err="1"/>
              <a:t>ragam</a:t>
            </a:r>
            <a:r>
              <a:rPr lang="en-US" sz="2400" dirty="0"/>
              <a:t> </a:t>
            </a:r>
            <a:r>
              <a:rPr lang="en-US" sz="2400" dirty="0" err="1"/>
              <a:t>krama</a:t>
            </a:r>
            <a:r>
              <a:rPr lang="en-US" sz="2400" dirty="0"/>
              <a:t> </a:t>
            </a:r>
            <a:r>
              <a:rPr lang="en-US" sz="2400" dirty="0" err="1"/>
              <a:t>alus</a:t>
            </a:r>
            <a:r>
              <a:rPr lang="en-US" sz="2400" dirty="0"/>
              <a:t> </a:t>
            </a:r>
            <a:endParaRPr lang="en" sz="2400" dirty="0" smtClean="0">
              <a:solidFill>
                <a:srgbClr val="FFFFFF"/>
              </a:solidFill>
              <a:sym typeface="Fira Sans Extra Condensed Medium"/>
            </a:endParaRPr>
          </a:p>
        </p:txBody>
      </p:sp>
      <p:sp>
        <p:nvSpPr>
          <p:cNvPr id="16" name="Google Shape;532;p24"/>
          <p:cNvSpPr/>
          <p:nvPr/>
        </p:nvSpPr>
        <p:spPr>
          <a:xfrm>
            <a:off x="4464424" y="4820003"/>
            <a:ext cx="5250349" cy="1159505"/>
          </a:xfrm>
          <a:prstGeom prst="notchedRightArrow">
            <a:avLst>
              <a:gd name="adj1" fmla="val 74710"/>
              <a:gd name="adj2" fmla="val 51726"/>
            </a:avLst>
          </a:prstGeom>
          <a:solidFill>
            <a:srgbClr val="EF5BB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>
              <a:buClr>
                <a:schemeClr val="dk1"/>
              </a:buClr>
              <a:buSzPts val="1100"/>
            </a:pPr>
            <a:r>
              <a:rPr lang="en-US" sz="2400" dirty="0" err="1" smtClean="0"/>
              <a:t>Bisa</a:t>
            </a:r>
            <a:r>
              <a:rPr lang="en-US" sz="2400" dirty="0" smtClean="0"/>
              <a:t> </a:t>
            </a:r>
            <a:r>
              <a:rPr lang="en-US" sz="2400" dirty="0" err="1"/>
              <a:t>nggunakake</a:t>
            </a:r>
            <a:r>
              <a:rPr lang="en-US" sz="2400" dirty="0"/>
              <a:t> </a:t>
            </a:r>
            <a:r>
              <a:rPr lang="en-US" sz="2400" dirty="0" err="1"/>
              <a:t>ngoko</a:t>
            </a:r>
            <a:r>
              <a:rPr lang="en-US" sz="2400" dirty="0"/>
              <a:t> </a:t>
            </a:r>
            <a:r>
              <a:rPr lang="en-US" sz="2400" dirty="0" err="1"/>
              <a:t>lan</a:t>
            </a:r>
            <a:r>
              <a:rPr lang="en-US" sz="2400" dirty="0"/>
              <a:t> </a:t>
            </a:r>
            <a:r>
              <a:rPr lang="en-US" sz="2400" dirty="0" err="1"/>
              <a:t>kapan</a:t>
            </a:r>
            <a:r>
              <a:rPr lang="en-US" sz="2400" dirty="0"/>
              <a:t> </a:t>
            </a:r>
            <a:r>
              <a:rPr lang="en-US" sz="2400" dirty="0" err="1"/>
              <a:t>nggunakake</a:t>
            </a:r>
            <a:r>
              <a:rPr lang="en-US" sz="2400" dirty="0"/>
              <a:t> </a:t>
            </a:r>
            <a:r>
              <a:rPr lang="en-US" sz="2400" dirty="0" err="1"/>
              <a:t>krama</a:t>
            </a:r>
            <a:r>
              <a:rPr lang="en-US" sz="2400" dirty="0"/>
              <a:t> </a:t>
            </a:r>
            <a:r>
              <a:rPr lang="en-US" sz="2400" dirty="0" err="1"/>
              <a:t>alus</a:t>
            </a:r>
            <a:endParaRPr lang="en" sz="2400" dirty="0" smtClean="0">
              <a:solidFill>
                <a:srgbClr val="FFFFFF"/>
              </a:solidFill>
              <a:sym typeface="Fira Sans Extra Condensed Medium"/>
            </a:endParaRPr>
          </a:p>
        </p:txBody>
      </p:sp>
      <p:pic>
        <p:nvPicPr>
          <p:cNvPr id="17" name="Picture 16" descr="F:\erlangga\smp kls 8\WhatsApp Image 2023-04-10 at 19.52.53.jpeg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48375" y1="51986" x2="48375" y2="51986"/>
                        <a14:foregroundMark x1="48375" y1="37365" x2="48375" y2="37365"/>
                        <a14:foregroundMark x1="38087" y1="51986" x2="38087" y2="51986"/>
                        <a14:foregroundMark x1="48375" y1="86823" x2="48375" y2="86823"/>
                        <a14:foregroundMark x1="52888" y1="50361" x2="52888" y2="50361"/>
                        <a14:foregroundMark x1="16065" y1="49097" x2="16065" y2="49097"/>
                        <a14:foregroundMark x1="66426" y1="20939" x2="66426" y2="20939"/>
                        <a14:foregroundMark x1="68412" y1="79603" x2="68412" y2="79603"/>
                        <a14:foregroundMark x1="77437" y1="85199" x2="77437" y2="85199"/>
                        <a14:foregroundMark x1="71300" y1="86823" x2="71300" y2="86823"/>
                        <a14:foregroundMark x1="62274" y1="46390" x2="62274" y2="46390"/>
                        <a14:foregroundMark x1="78339" y1="43502" x2="78339" y2="43502"/>
                        <a14:foregroundMark x1="70036" y1="39350" x2="70036" y2="39350"/>
                        <a14:foregroundMark x1="46390" y1="57040" x2="46390" y2="5704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4072" y="1489075"/>
            <a:ext cx="2666604" cy="28345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70991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82" y="0"/>
            <a:ext cx="12192000" cy="68580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4B79351-863C-77F8-F88B-92633B621196}"/>
              </a:ext>
            </a:extLst>
          </p:cNvPr>
          <p:cNvSpPr txBox="1"/>
          <p:nvPr/>
        </p:nvSpPr>
        <p:spPr>
          <a:xfrm>
            <a:off x="979540" y="1156646"/>
            <a:ext cx="7115589" cy="5777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endParaRPr lang="id-ID" sz="2400" dirty="0">
              <a:latin typeface="Cambria" panose="020405030504060302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2013847" y="606638"/>
            <a:ext cx="658315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cs typeface="Arial" panose="020B0604020202020204" pitchFamily="34" charset="0"/>
              </a:rPr>
              <a:t>D. </a:t>
            </a:r>
            <a:r>
              <a:rPr lang="en-US" sz="3200" dirty="0" err="1" smtClean="0"/>
              <a:t>Nulis</a:t>
            </a:r>
            <a:r>
              <a:rPr lang="en-US" sz="3200" dirty="0" smtClean="0"/>
              <a:t> </a:t>
            </a:r>
            <a:r>
              <a:rPr lang="en-US" sz="3200" dirty="0" err="1" smtClean="0"/>
              <a:t>Paragrap</a:t>
            </a:r>
            <a:r>
              <a:rPr lang="en-US" sz="3200" dirty="0" smtClean="0"/>
              <a:t> </a:t>
            </a:r>
            <a:r>
              <a:rPr lang="en-US" sz="3200" dirty="0" err="1" smtClean="0"/>
              <a:t>Mawa</a:t>
            </a:r>
            <a:r>
              <a:rPr lang="en-US" sz="3200" dirty="0" smtClean="0"/>
              <a:t> </a:t>
            </a:r>
            <a:r>
              <a:rPr lang="en-US" sz="3200" dirty="0" err="1" smtClean="0"/>
              <a:t>Aksara</a:t>
            </a:r>
            <a:r>
              <a:rPr lang="en-US" sz="3200" dirty="0" smtClean="0"/>
              <a:t> </a:t>
            </a:r>
            <a:r>
              <a:rPr lang="en-US" sz="3200" dirty="0" err="1" smtClean="0"/>
              <a:t>Jawa</a:t>
            </a:r>
            <a:endParaRPr lang="en-US" sz="3200" dirty="0"/>
          </a:p>
          <a:p>
            <a:endParaRPr lang="en-US" sz="3200" dirty="0"/>
          </a:p>
          <a:p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3" descr="C:\Users\mila\AppData\Local\Microsoft\Windows\INetCache\Content.Word\4457753.jpg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29200" y1="79850" x2="29200" y2="79850"/>
                        <a14:foregroundMark x1="41150" y1="81050" x2="41150" y2="81050"/>
                        <a14:foregroundMark x1="53500" y1="81500" x2="53500" y2="81500"/>
                        <a14:foregroundMark x1="23850" y1="72450" x2="23850" y2="72450"/>
                        <a14:foregroundMark x1="47750" y1="54750" x2="47750" y2="54750"/>
                        <a14:foregroundMark x1="41150" y1="56400" x2="41150" y2="56400"/>
                        <a14:foregroundMark x1="22650" y1="80250" x2="22650" y2="80250"/>
                        <a14:foregroundMark x1="20150" y1="75700" x2="20150" y2="75700"/>
                        <a14:foregroundMark x1="35800" y1="82300" x2="35800" y2="82300"/>
                        <a14:foregroundMark x1="31700" y1="79400" x2="31700" y2="79400"/>
                        <a14:foregroundMark x1="44050" y1="59650" x2="44050" y2="59650"/>
                        <a14:foregroundMark x1="52250" y1="59250" x2="52250" y2="59250"/>
                        <a14:foregroundMark x1="54300" y1="51850" x2="54300" y2="51850"/>
                        <a14:foregroundMark x1="55550" y1="81500" x2="55550" y2="81500"/>
                        <a14:foregroundMark x1="46900" y1="59250" x2="46900" y2="59250"/>
                        <a14:backgroundMark x1="25100" y1="16050" x2="25100" y2="16050"/>
                        <a14:backgroundMark x1="81050" y1="15650" x2="81050" y2="15650"/>
                        <a14:backgroundMark x1="11950" y1="67500" x2="11950" y2="67500"/>
                        <a14:backgroundMark x1="88500" y1="74050" x2="88500" y2="740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9918" y="4297248"/>
            <a:ext cx="2590388" cy="246662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14"/>
          <p:cNvSpPr/>
          <p:nvPr/>
        </p:nvSpPr>
        <p:spPr>
          <a:xfrm>
            <a:off x="484327" y="1503165"/>
            <a:ext cx="9076532" cy="6454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chemeClr val="tx1"/>
                </a:solidFill>
              </a:rPr>
              <a:t>Babagan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kang</a:t>
            </a:r>
            <a:r>
              <a:rPr lang="en-US" sz="2400" dirty="0" smtClean="0">
                <a:solidFill>
                  <a:schemeClr val="tx1"/>
                </a:solidFill>
              </a:rPr>
              <a:t> kudu </a:t>
            </a:r>
            <a:r>
              <a:rPr lang="en-US" sz="2400" dirty="0" err="1" smtClean="0">
                <a:solidFill>
                  <a:schemeClr val="tx1"/>
                </a:solidFill>
              </a:rPr>
              <a:t>digatekake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nalika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nulis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paragrap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aksara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Jawa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yaiku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</a:rPr>
              <a:t>:</a:t>
            </a:r>
            <a:endParaRPr lang="en-US" sz="2400" dirty="0">
              <a:solidFill>
                <a:schemeClr val="tx1"/>
              </a:solidFill>
            </a:endParaRPr>
          </a:p>
        </p:txBody>
      </p:sp>
      <p:grpSp>
        <p:nvGrpSpPr>
          <p:cNvPr id="16" name="Google Shape;679;p29"/>
          <p:cNvGrpSpPr/>
          <p:nvPr/>
        </p:nvGrpSpPr>
        <p:grpSpPr>
          <a:xfrm>
            <a:off x="2359329" y="2310754"/>
            <a:ext cx="7699071" cy="926843"/>
            <a:chOff x="2206725" y="1254350"/>
            <a:chExt cx="7699071" cy="926843"/>
          </a:xfrm>
        </p:grpSpPr>
        <p:sp>
          <p:nvSpPr>
            <p:cNvPr id="17" name="Google Shape;680;p29"/>
            <p:cNvSpPr/>
            <p:nvPr/>
          </p:nvSpPr>
          <p:spPr>
            <a:xfrm>
              <a:off x="2820775" y="1614200"/>
              <a:ext cx="1440375" cy="25"/>
            </a:xfrm>
            <a:custGeom>
              <a:avLst/>
              <a:gdLst/>
              <a:ahLst/>
              <a:cxnLst/>
              <a:rect l="l" t="t" r="r" b="b"/>
              <a:pathLst>
                <a:path w="57615" h="1" fill="none" extrusionOk="0">
                  <a:moveTo>
                    <a:pt x="1" y="1"/>
                  </a:moveTo>
                  <a:lnTo>
                    <a:pt x="57615" y="1"/>
                  </a:lnTo>
                </a:path>
              </a:pathLst>
            </a:custGeom>
            <a:noFill/>
            <a:ln w="33625" cap="rnd" cmpd="sng">
              <a:solidFill>
                <a:srgbClr val="69E781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681;p29"/>
            <p:cNvSpPr/>
            <p:nvPr/>
          </p:nvSpPr>
          <p:spPr>
            <a:xfrm>
              <a:off x="2206725" y="1254350"/>
              <a:ext cx="656350" cy="757850"/>
            </a:xfrm>
            <a:custGeom>
              <a:avLst/>
              <a:gdLst/>
              <a:ahLst/>
              <a:cxnLst/>
              <a:rect l="l" t="t" r="r" b="b"/>
              <a:pathLst>
                <a:path w="26254" h="30314" extrusionOk="0">
                  <a:moveTo>
                    <a:pt x="13133" y="0"/>
                  </a:moveTo>
                  <a:lnTo>
                    <a:pt x="0" y="7572"/>
                  </a:lnTo>
                  <a:lnTo>
                    <a:pt x="0" y="22729"/>
                  </a:lnTo>
                  <a:lnTo>
                    <a:pt x="13133" y="30313"/>
                  </a:lnTo>
                  <a:lnTo>
                    <a:pt x="26253" y="22729"/>
                  </a:lnTo>
                  <a:lnTo>
                    <a:pt x="26253" y="7572"/>
                  </a:lnTo>
                  <a:lnTo>
                    <a:pt x="13133" y="0"/>
                  </a:ln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92D05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682;p29"/>
            <p:cNvSpPr/>
            <p:nvPr/>
          </p:nvSpPr>
          <p:spPr>
            <a:xfrm>
              <a:off x="2268325" y="1325175"/>
              <a:ext cx="533425" cy="615875"/>
            </a:xfrm>
            <a:custGeom>
              <a:avLst/>
              <a:gdLst/>
              <a:ahLst/>
              <a:cxnLst/>
              <a:rect l="l" t="t" r="r" b="b"/>
              <a:pathLst>
                <a:path w="21337" h="24635" extrusionOk="0">
                  <a:moveTo>
                    <a:pt x="10669" y="1"/>
                  </a:moveTo>
                  <a:lnTo>
                    <a:pt x="1" y="6156"/>
                  </a:lnTo>
                  <a:lnTo>
                    <a:pt x="1" y="18479"/>
                  </a:lnTo>
                  <a:lnTo>
                    <a:pt x="10669" y="24635"/>
                  </a:lnTo>
                  <a:lnTo>
                    <a:pt x="21337" y="18479"/>
                  </a:lnTo>
                  <a:lnTo>
                    <a:pt x="21337" y="6156"/>
                  </a:lnTo>
                  <a:lnTo>
                    <a:pt x="10669" y="1"/>
                  </a:lnTo>
                  <a:close/>
                </a:path>
              </a:pathLst>
            </a:custGeom>
            <a:solidFill>
              <a:srgbClr val="69E78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dirty="0" smtClean="0">
                  <a:latin typeface="Hanacaraka" panose="00000400000000000000" pitchFamily="2" charset="0"/>
                </a:rPr>
                <a:t>a</a:t>
              </a:r>
              <a:endParaRPr dirty="0">
                <a:latin typeface="Hanacaraka" panose="00000400000000000000" pitchFamily="2" charset="0"/>
              </a:endParaRPr>
            </a:p>
          </p:txBody>
        </p:sp>
        <p:sp>
          <p:nvSpPr>
            <p:cNvPr id="21" name="Google Shape;684;p29"/>
            <p:cNvSpPr txBox="1"/>
            <p:nvPr/>
          </p:nvSpPr>
          <p:spPr>
            <a:xfrm>
              <a:off x="5613924" y="1464042"/>
              <a:ext cx="4291872" cy="71715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 dirty="0" smtClean="0">
                  <a:ea typeface="Roboto"/>
                  <a:cs typeface="Roboto"/>
                  <a:sym typeface="Roboto"/>
                </a:rPr>
                <a:t>Bedakne swara mati kang butuh pasangan lan sandhangan.</a:t>
              </a:r>
              <a:endParaRPr sz="2400" dirty="0">
                <a:ea typeface="Roboto"/>
                <a:cs typeface="Roboto"/>
                <a:sym typeface="Roboto"/>
              </a:endParaRPr>
            </a:p>
          </p:txBody>
        </p:sp>
        <p:sp>
          <p:nvSpPr>
            <p:cNvPr id="22" name="Google Shape;685;p29"/>
            <p:cNvSpPr/>
            <p:nvPr/>
          </p:nvSpPr>
          <p:spPr>
            <a:xfrm>
              <a:off x="4261150" y="1478600"/>
              <a:ext cx="1236000" cy="271200"/>
            </a:xfrm>
            <a:prstGeom prst="roundRect">
              <a:avLst>
                <a:gd name="adj" fmla="val 50000"/>
              </a:avLst>
            </a:prstGeom>
            <a:solidFill>
              <a:srgbClr val="8BF5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2400" dirty="0" smtClean="0">
                  <a:solidFill>
                    <a:srgbClr val="FFFFFF"/>
                  </a:solidFill>
                  <a:ea typeface="Fira Sans Extra Condensed Medium"/>
                  <a:cs typeface="Fira Sans Extra Condensed Medium"/>
                  <a:sym typeface="Fira Sans Extra Condensed Medium"/>
                </a:rPr>
                <a:t>1</a:t>
              </a:r>
              <a:endParaRPr sz="24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23" name="Google Shape;686;p29"/>
          <p:cNvGrpSpPr/>
          <p:nvPr/>
        </p:nvGrpSpPr>
        <p:grpSpPr>
          <a:xfrm>
            <a:off x="2359329" y="3365897"/>
            <a:ext cx="7326870" cy="837221"/>
            <a:chOff x="2922575" y="1798150"/>
            <a:chExt cx="7326870" cy="837221"/>
          </a:xfrm>
        </p:grpSpPr>
        <p:sp>
          <p:nvSpPr>
            <p:cNvPr id="24" name="Google Shape;687;p29"/>
            <p:cNvSpPr/>
            <p:nvPr/>
          </p:nvSpPr>
          <p:spPr>
            <a:xfrm>
              <a:off x="3523550" y="2181525"/>
              <a:ext cx="737600" cy="25"/>
            </a:xfrm>
            <a:custGeom>
              <a:avLst/>
              <a:gdLst/>
              <a:ahLst/>
              <a:cxnLst/>
              <a:rect l="l" t="t" r="r" b="b"/>
              <a:pathLst>
                <a:path w="29504" h="1" fill="none" extrusionOk="0">
                  <a:moveTo>
                    <a:pt x="0" y="1"/>
                  </a:moveTo>
                  <a:lnTo>
                    <a:pt x="29504" y="1"/>
                  </a:lnTo>
                </a:path>
              </a:pathLst>
            </a:custGeom>
            <a:noFill/>
            <a:ln w="33625" cap="rnd" cmpd="sng">
              <a:solidFill>
                <a:srgbClr val="FCBD24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688;p29"/>
            <p:cNvSpPr/>
            <p:nvPr/>
          </p:nvSpPr>
          <p:spPr>
            <a:xfrm>
              <a:off x="2922575" y="1798150"/>
              <a:ext cx="656350" cy="757850"/>
            </a:xfrm>
            <a:custGeom>
              <a:avLst/>
              <a:gdLst/>
              <a:ahLst/>
              <a:cxnLst/>
              <a:rect l="l" t="t" r="r" b="b"/>
              <a:pathLst>
                <a:path w="26254" h="30314" extrusionOk="0">
                  <a:moveTo>
                    <a:pt x="13133" y="1"/>
                  </a:moveTo>
                  <a:lnTo>
                    <a:pt x="1" y="7585"/>
                  </a:lnTo>
                  <a:lnTo>
                    <a:pt x="1" y="22742"/>
                  </a:lnTo>
                  <a:lnTo>
                    <a:pt x="13133" y="30314"/>
                  </a:lnTo>
                  <a:lnTo>
                    <a:pt x="26254" y="22742"/>
                  </a:lnTo>
                  <a:lnTo>
                    <a:pt x="26254" y="7585"/>
                  </a:lnTo>
                  <a:lnTo>
                    <a:pt x="13133" y="1"/>
                  </a:ln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FCC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689;p29"/>
            <p:cNvSpPr/>
            <p:nvPr/>
          </p:nvSpPr>
          <p:spPr>
            <a:xfrm>
              <a:off x="2985172" y="1869137"/>
              <a:ext cx="533425" cy="615875"/>
            </a:xfrm>
            <a:custGeom>
              <a:avLst/>
              <a:gdLst/>
              <a:ahLst/>
              <a:cxnLst/>
              <a:rect l="l" t="t" r="r" b="b"/>
              <a:pathLst>
                <a:path w="21337" h="24635" extrusionOk="0">
                  <a:moveTo>
                    <a:pt x="10668" y="0"/>
                  </a:moveTo>
                  <a:lnTo>
                    <a:pt x="0" y="6156"/>
                  </a:lnTo>
                  <a:lnTo>
                    <a:pt x="0" y="18467"/>
                  </a:lnTo>
                  <a:lnTo>
                    <a:pt x="10668" y="24634"/>
                  </a:lnTo>
                  <a:lnTo>
                    <a:pt x="21336" y="18467"/>
                  </a:lnTo>
                  <a:lnTo>
                    <a:pt x="21336" y="6156"/>
                  </a:lnTo>
                  <a:lnTo>
                    <a:pt x="10668" y="0"/>
                  </a:lnTo>
                  <a:close/>
                </a:path>
              </a:pathLst>
            </a:custGeom>
            <a:solidFill>
              <a:srgbClr val="FCBD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dirty="0" smtClean="0">
                  <a:latin typeface="Hanacaraka" panose="00000400000000000000" pitchFamily="2" charset="0"/>
                </a:rPr>
                <a:t>n</a:t>
              </a:r>
              <a:endParaRPr dirty="0">
                <a:latin typeface="Hanacaraka" panose="00000400000000000000" pitchFamily="2" charset="0"/>
              </a:endParaRPr>
            </a:p>
          </p:txBody>
        </p:sp>
        <p:sp>
          <p:nvSpPr>
            <p:cNvPr id="29" name="Google Shape;692;p29"/>
            <p:cNvSpPr/>
            <p:nvPr/>
          </p:nvSpPr>
          <p:spPr>
            <a:xfrm>
              <a:off x="4261150" y="2045938"/>
              <a:ext cx="1236000" cy="271200"/>
            </a:xfrm>
            <a:prstGeom prst="roundRect">
              <a:avLst>
                <a:gd name="adj" fmla="val 50000"/>
              </a:avLst>
            </a:prstGeom>
            <a:solidFill>
              <a:srgbClr val="FFC000"/>
            </a:solidFill>
            <a:ln>
              <a:solidFill>
                <a:srgbClr val="FFCC66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2400" dirty="0" smtClean="0">
                  <a:solidFill>
                    <a:srgbClr val="FFFFFF"/>
                  </a:solidFill>
                  <a:ea typeface="Fira Sans Extra Condensed Medium"/>
                  <a:cs typeface="Fira Sans Extra Condensed Medium"/>
                  <a:sym typeface="Fira Sans Extra Condensed Medium"/>
                </a:rPr>
                <a:t>2</a:t>
              </a:r>
              <a:endParaRPr sz="2400" dirty="0">
                <a:solidFill>
                  <a:srgbClr val="FFFFFF"/>
                </a:solidFill>
              </a:endParaRPr>
            </a:p>
          </p:txBody>
        </p:sp>
        <p:sp>
          <p:nvSpPr>
            <p:cNvPr id="30" name="Google Shape;693;p29"/>
            <p:cNvSpPr txBox="1"/>
            <p:nvPr/>
          </p:nvSpPr>
          <p:spPr>
            <a:xfrm>
              <a:off x="5613925" y="2031392"/>
              <a:ext cx="4635520" cy="6039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 dirty="0" smtClean="0">
                  <a:ea typeface="Roboto"/>
                  <a:cs typeface="Roboto"/>
                  <a:sym typeface="Roboto"/>
                </a:rPr>
                <a:t>Bedakne tembung andhahan lan lingga kang nggunakake pasangan.</a:t>
              </a:r>
              <a:endParaRPr sz="2400" dirty="0"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31" name="Google Shape;694;p29"/>
          <p:cNvGrpSpPr/>
          <p:nvPr/>
        </p:nvGrpSpPr>
        <p:grpSpPr>
          <a:xfrm>
            <a:off x="2354352" y="4339445"/>
            <a:ext cx="5665488" cy="757850"/>
            <a:chOff x="3451825" y="2525325"/>
            <a:chExt cx="5665488" cy="757850"/>
          </a:xfrm>
        </p:grpSpPr>
        <p:sp>
          <p:nvSpPr>
            <p:cNvPr id="32" name="Google Shape;695;p29"/>
            <p:cNvSpPr/>
            <p:nvPr/>
          </p:nvSpPr>
          <p:spPr>
            <a:xfrm>
              <a:off x="3989675" y="2914375"/>
              <a:ext cx="271475" cy="0"/>
            </a:xfrm>
            <a:custGeom>
              <a:avLst/>
              <a:gdLst/>
              <a:ahLst/>
              <a:cxnLst/>
              <a:rect l="l" t="t" r="r" b="b"/>
              <a:pathLst>
                <a:path w="10859" fill="none" extrusionOk="0">
                  <a:moveTo>
                    <a:pt x="1" y="0"/>
                  </a:moveTo>
                  <a:lnTo>
                    <a:pt x="10859" y="0"/>
                  </a:lnTo>
                </a:path>
              </a:pathLst>
            </a:custGeom>
            <a:noFill/>
            <a:ln w="33625" cap="rnd" cmpd="sng">
              <a:solidFill>
                <a:srgbClr val="5EB2FC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696;p29"/>
            <p:cNvSpPr/>
            <p:nvPr/>
          </p:nvSpPr>
          <p:spPr>
            <a:xfrm>
              <a:off x="3451825" y="2525325"/>
              <a:ext cx="656350" cy="757850"/>
            </a:xfrm>
            <a:custGeom>
              <a:avLst/>
              <a:gdLst/>
              <a:ahLst/>
              <a:cxnLst/>
              <a:rect l="l" t="t" r="r" b="b"/>
              <a:pathLst>
                <a:path w="26254" h="30314" extrusionOk="0">
                  <a:moveTo>
                    <a:pt x="13121" y="1"/>
                  </a:moveTo>
                  <a:lnTo>
                    <a:pt x="0" y="7585"/>
                  </a:lnTo>
                  <a:lnTo>
                    <a:pt x="0" y="22741"/>
                  </a:lnTo>
                  <a:lnTo>
                    <a:pt x="13121" y="30314"/>
                  </a:lnTo>
                  <a:lnTo>
                    <a:pt x="26253" y="22741"/>
                  </a:lnTo>
                  <a:lnTo>
                    <a:pt x="26253" y="7585"/>
                  </a:lnTo>
                  <a:lnTo>
                    <a:pt x="13121" y="1"/>
                  </a:ln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697;p29"/>
            <p:cNvSpPr/>
            <p:nvPr/>
          </p:nvSpPr>
          <p:spPr>
            <a:xfrm>
              <a:off x="3513125" y="2596475"/>
              <a:ext cx="533425" cy="615875"/>
            </a:xfrm>
            <a:custGeom>
              <a:avLst/>
              <a:gdLst/>
              <a:ahLst/>
              <a:cxnLst/>
              <a:rect l="l" t="t" r="r" b="b"/>
              <a:pathLst>
                <a:path w="21337" h="24635" extrusionOk="0">
                  <a:moveTo>
                    <a:pt x="10669" y="0"/>
                  </a:moveTo>
                  <a:lnTo>
                    <a:pt x="1" y="6156"/>
                  </a:lnTo>
                  <a:lnTo>
                    <a:pt x="1" y="18479"/>
                  </a:lnTo>
                  <a:lnTo>
                    <a:pt x="10669" y="24634"/>
                  </a:lnTo>
                  <a:lnTo>
                    <a:pt x="21337" y="18479"/>
                  </a:lnTo>
                  <a:lnTo>
                    <a:pt x="21337" y="6156"/>
                  </a:lnTo>
                  <a:lnTo>
                    <a:pt x="10669" y="0"/>
                  </a:lnTo>
                  <a:close/>
                </a:path>
              </a:pathLst>
            </a:custGeom>
            <a:solidFill>
              <a:srgbClr val="5EB2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dirty="0" smtClean="0">
                  <a:latin typeface="Hanacaraka" panose="00000400000000000000" pitchFamily="2" charset="0"/>
                </a:rPr>
                <a:t>r</a:t>
              </a:r>
              <a:endParaRPr dirty="0">
                <a:latin typeface="Hanacaraka" panose="00000400000000000000" pitchFamily="2" charset="0"/>
              </a:endParaRPr>
            </a:p>
          </p:txBody>
        </p:sp>
        <p:sp>
          <p:nvSpPr>
            <p:cNvPr id="36" name="Google Shape;699;p29"/>
            <p:cNvSpPr/>
            <p:nvPr/>
          </p:nvSpPr>
          <p:spPr>
            <a:xfrm>
              <a:off x="4261150" y="2785463"/>
              <a:ext cx="1236000" cy="271200"/>
            </a:xfrm>
            <a:prstGeom prst="roundRect">
              <a:avLst>
                <a:gd name="adj" fmla="val 50000"/>
              </a:avLst>
            </a:prstGeom>
            <a:solidFill>
              <a:srgbClr val="5EB2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2400" dirty="0" smtClean="0">
                  <a:solidFill>
                    <a:srgbClr val="FFFFFF"/>
                  </a:solidFill>
                  <a:ea typeface="Fira Sans Extra Condensed Medium"/>
                  <a:cs typeface="Fira Sans Extra Condensed Medium"/>
                  <a:sym typeface="Fira Sans Extra Condensed Medium"/>
                </a:rPr>
                <a:t>3</a:t>
              </a:r>
              <a:endParaRPr sz="2400" dirty="0">
                <a:solidFill>
                  <a:srgbClr val="FFFFFF"/>
                </a:solidFill>
              </a:endParaRPr>
            </a:p>
          </p:txBody>
        </p:sp>
        <p:sp>
          <p:nvSpPr>
            <p:cNvPr id="37" name="Google Shape;700;p29"/>
            <p:cNvSpPr txBox="1"/>
            <p:nvPr/>
          </p:nvSpPr>
          <p:spPr>
            <a:xfrm>
              <a:off x="5613924" y="2764218"/>
              <a:ext cx="3503389" cy="31158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 dirty="0" smtClean="0">
                  <a:ea typeface="Roboto"/>
                  <a:cs typeface="Roboto"/>
                  <a:sym typeface="Roboto"/>
                </a:rPr>
                <a:t>B</a:t>
              </a:r>
              <a:r>
                <a:rPr lang="en" sz="2400" dirty="0" smtClean="0">
                  <a:ea typeface="Roboto"/>
                  <a:cs typeface="Roboto"/>
                  <a:sym typeface="Roboto"/>
                </a:rPr>
                <a:t>edakne pepet lan taling.</a:t>
              </a:r>
              <a:endParaRPr sz="2400" dirty="0"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38" name="Google Shape;701;p29"/>
          <p:cNvGrpSpPr/>
          <p:nvPr/>
        </p:nvGrpSpPr>
        <p:grpSpPr>
          <a:xfrm>
            <a:off x="2354352" y="5419768"/>
            <a:ext cx="6034704" cy="757850"/>
            <a:chOff x="2922575" y="3259950"/>
            <a:chExt cx="6034704" cy="757850"/>
          </a:xfrm>
        </p:grpSpPr>
        <p:sp>
          <p:nvSpPr>
            <p:cNvPr id="39" name="Google Shape;702;p29"/>
            <p:cNvSpPr/>
            <p:nvPr/>
          </p:nvSpPr>
          <p:spPr>
            <a:xfrm>
              <a:off x="3523550" y="3638850"/>
              <a:ext cx="737600" cy="25"/>
            </a:xfrm>
            <a:custGeom>
              <a:avLst/>
              <a:gdLst/>
              <a:ahLst/>
              <a:cxnLst/>
              <a:rect l="l" t="t" r="r" b="b"/>
              <a:pathLst>
                <a:path w="29504" h="1" fill="none" extrusionOk="0">
                  <a:moveTo>
                    <a:pt x="0" y="1"/>
                  </a:moveTo>
                  <a:lnTo>
                    <a:pt x="29504" y="1"/>
                  </a:lnTo>
                </a:path>
              </a:pathLst>
            </a:custGeom>
            <a:noFill/>
            <a:ln w="33625" cap="rnd" cmpd="sng">
              <a:solidFill>
                <a:srgbClr val="EC3A3B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703;p29"/>
            <p:cNvSpPr/>
            <p:nvPr/>
          </p:nvSpPr>
          <p:spPr>
            <a:xfrm>
              <a:off x="2922575" y="3259950"/>
              <a:ext cx="656350" cy="757850"/>
            </a:xfrm>
            <a:custGeom>
              <a:avLst/>
              <a:gdLst/>
              <a:ahLst/>
              <a:cxnLst/>
              <a:rect l="l" t="t" r="r" b="b"/>
              <a:pathLst>
                <a:path w="26254" h="30314" extrusionOk="0">
                  <a:moveTo>
                    <a:pt x="13133" y="0"/>
                  </a:moveTo>
                  <a:lnTo>
                    <a:pt x="1" y="7573"/>
                  </a:lnTo>
                  <a:lnTo>
                    <a:pt x="1" y="22729"/>
                  </a:lnTo>
                  <a:lnTo>
                    <a:pt x="13133" y="30313"/>
                  </a:lnTo>
                  <a:lnTo>
                    <a:pt x="26254" y="22729"/>
                  </a:lnTo>
                  <a:lnTo>
                    <a:pt x="26254" y="7573"/>
                  </a:lnTo>
                  <a:lnTo>
                    <a:pt x="13133" y="0"/>
                  </a:ln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704;p29"/>
            <p:cNvSpPr/>
            <p:nvPr/>
          </p:nvSpPr>
          <p:spPr>
            <a:xfrm>
              <a:off x="2984200" y="3330775"/>
              <a:ext cx="533425" cy="615875"/>
            </a:xfrm>
            <a:custGeom>
              <a:avLst/>
              <a:gdLst/>
              <a:ahLst/>
              <a:cxnLst/>
              <a:rect l="l" t="t" r="r" b="b"/>
              <a:pathLst>
                <a:path w="21337" h="24635" extrusionOk="0">
                  <a:moveTo>
                    <a:pt x="10668" y="1"/>
                  </a:moveTo>
                  <a:lnTo>
                    <a:pt x="0" y="6156"/>
                  </a:lnTo>
                  <a:lnTo>
                    <a:pt x="0" y="18479"/>
                  </a:lnTo>
                  <a:lnTo>
                    <a:pt x="10668" y="24635"/>
                  </a:lnTo>
                  <a:lnTo>
                    <a:pt x="21336" y="18479"/>
                  </a:lnTo>
                  <a:lnTo>
                    <a:pt x="21336" y="6156"/>
                  </a:lnTo>
                  <a:lnTo>
                    <a:pt x="10668" y="1"/>
                  </a:lnTo>
                  <a:close/>
                </a:path>
              </a:pathLst>
            </a:custGeom>
            <a:solidFill>
              <a:srgbClr val="EC3A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dirty="0" smtClean="0">
                  <a:latin typeface="Hanacaraka" panose="00000400000000000000" pitchFamily="2" charset="0"/>
                </a:rPr>
                <a:t>k</a:t>
              </a:r>
              <a:endParaRPr dirty="0">
                <a:latin typeface="Hanacaraka" panose="00000400000000000000" pitchFamily="2" charset="0"/>
              </a:endParaRPr>
            </a:p>
          </p:txBody>
        </p:sp>
        <p:sp>
          <p:nvSpPr>
            <p:cNvPr id="43" name="Google Shape;706;p29"/>
            <p:cNvSpPr/>
            <p:nvPr/>
          </p:nvSpPr>
          <p:spPr>
            <a:xfrm>
              <a:off x="4282778" y="3508475"/>
              <a:ext cx="1236000" cy="271200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2400" dirty="0" smtClean="0">
                  <a:solidFill>
                    <a:srgbClr val="FFFFFF"/>
                  </a:solidFill>
                  <a:ea typeface="Fira Sans Extra Condensed Medium"/>
                  <a:cs typeface="Fira Sans Extra Condensed Medium"/>
                  <a:sym typeface="Fira Sans Extra Condensed Medium"/>
                </a:rPr>
                <a:t>4</a:t>
              </a:r>
              <a:endParaRPr sz="2400" dirty="0">
                <a:solidFill>
                  <a:srgbClr val="FFFFFF"/>
                </a:solidFill>
              </a:endParaRPr>
            </a:p>
          </p:txBody>
        </p:sp>
        <p:sp>
          <p:nvSpPr>
            <p:cNvPr id="44" name="Google Shape;707;p29"/>
            <p:cNvSpPr txBox="1"/>
            <p:nvPr/>
          </p:nvSpPr>
          <p:spPr>
            <a:xfrm>
              <a:off x="5613925" y="3488555"/>
              <a:ext cx="3343354" cy="38316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 dirty="0" err="1" smtClean="0">
                  <a:ea typeface="Roboto"/>
                  <a:cs typeface="Roboto"/>
                  <a:sym typeface="Roboto"/>
                </a:rPr>
                <a:t>Bedane</a:t>
              </a:r>
              <a:r>
                <a:rPr lang="en-US" sz="2400" dirty="0" smtClean="0">
                  <a:ea typeface="Roboto"/>
                  <a:cs typeface="Roboto"/>
                  <a:sym typeface="Roboto"/>
                </a:rPr>
                <a:t> </a:t>
              </a:r>
              <a:r>
                <a:rPr lang="en-US" sz="2400" dirty="0" err="1" smtClean="0">
                  <a:ea typeface="Roboto"/>
                  <a:cs typeface="Roboto"/>
                  <a:sym typeface="Roboto"/>
                </a:rPr>
                <a:t>panulise</a:t>
              </a:r>
              <a:r>
                <a:rPr lang="en-US" sz="2400" dirty="0" smtClean="0">
                  <a:ea typeface="Roboto"/>
                  <a:cs typeface="Roboto"/>
                  <a:sym typeface="Roboto"/>
                </a:rPr>
                <a:t> </a:t>
              </a:r>
              <a:r>
                <a:rPr lang="en-US" sz="2400" dirty="0" err="1" smtClean="0">
                  <a:ea typeface="Roboto"/>
                  <a:cs typeface="Roboto"/>
                  <a:sym typeface="Roboto"/>
                </a:rPr>
                <a:t>aksara</a:t>
              </a:r>
              <a:r>
                <a:rPr lang="en-US" sz="2400" dirty="0" smtClean="0">
                  <a:ea typeface="Roboto"/>
                  <a:cs typeface="Roboto"/>
                  <a:sym typeface="Roboto"/>
                </a:rPr>
                <a:t>.</a:t>
              </a:r>
              <a:endParaRPr sz="2400" dirty="0">
                <a:ea typeface="Roboto"/>
                <a:cs typeface="Roboto"/>
                <a:sym typeface="Roboto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5009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</TotalTime>
  <Words>372</Words>
  <Application>Microsoft Office PowerPoint</Application>
  <PresentationFormat>Widescreen</PresentationFormat>
  <Paragraphs>59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0" baseType="lpstr">
      <vt:lpstr>Arial</vt:lpstr>
      <vt:lpstr>Calibri</vt:lpstr>
      <vt:lpstr>Calibri Light</vt:lpstr>
      <vt:lpstr>Cambria</vt:lpstr>
      <vt:lpstr>Fira Sans Extra Condensed Medium</vt:lpstr>
      <vt:lpstr>Fira Sans Extra Condensed SemiBold</vt:lpstr>
      <vt:lpstr>Hanacaraka</vt:lpstr>
      <vt:lpstr>Roboto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Muhammad Baihaqi</dc:creator>
  <cp:lastModifiedBy>LENOVO</cp:lastModifiedBy>
  <cp:revision>256</cp:revision>
  <dcterms:created xsi:type="dcterms:W3CDTF">2022-05-10T01:11:12Z</dcterms:created>
  <dcterms:modified xsi:type="dcterms:W3CDTF">2023-04-14T07:38:49Z</dcterms:modified>
</cp:coreProperties>
</file>